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Default Extension="docx" ContentType="application/vnd.openxmlformats-officedocument.wordprocessingml.document"/>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4404" r:id="rId1"/>
  </p:sldMasterIdLst>
  <p:notesMasterIdLst>
    <p:notesMasterId r:id="rId29"/>
  </p:notesMasterIdLst>
  <p:sldIdLst>
    <p:sldId id="256" r:id="rId2"/>
    <p:sldId id="294" r:id="rId3"/>
    <p:sldId id="293" r:id="rId4"/>
    <p:sldId id="260" r:id="rId5"/>
    <p:sldId id="289" r:id="rId6"/>
    <p:sldId id="259" r:id="rId7"/>
    <p:sldId id="272" r:id="rId8"/>
    <p:sldId id="261" r:id="rId9"/>
    <p:sldId id="298" r:id="rId10"/>
    <p:sldId id="262" r:id="rId11"/>
    <p:sldId id="296" r:id="rId12"/>
    <p:sldId id="264" r:id="rId13"/>
    <p:sldId id="288" r:id="rId14"/>
    <p:sldId id="280" r:id="rId15"/>
    <p:sldId id="292" r:id="rId16"/>
    <p:sldId id="273" r:id="rId17"/>
    <p:sldId id="274" r:id="rId18"/>
    <p:sldId id="281" r:id="rId19"/>
    <p:sldId id="291" r:id="rId20"/>
    <p:sldId id="290" r:id="rId21"/>
    <p:sldId id="271" r:id="rId22"/>
    <p:sldId id="282" r:id="rId23"/>
    <p:sldId id="285" r:id="rId24"/>
    <p:sldId id="297" r:id="rId25"/>
    <p:sldId id="287" r:id="rId26"/>
    <p:sldId id="278" r:id="rId27"/>
    <p:sldId id="277"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p:scale>
          <a:sx n="74" d="100"/>
          <a:sy n="74" d="100"/>
        </p:scale>
        <p:origin x="-126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2CECC1-9B40-49DE-8173-B15B844824F2}" type="datetimeFigureOut">
              <a:rPr lang="en-US" smtClean="0"/>
              <a:pPr/>
              <a:t>9/7/2013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90C50C-D6B3-4598-B370-9CC898778E2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a:t>
            </a:r>
            <a:r>
              <a:rPr lang="en-US" baseline="0" dirty="0" smtClean="0"/>
              <a:t> wanted to talk today about a topic that I thought was pertinent to every program. So hopefully you can get something out of this. I want to share with today a system that is pretty easy to implement</a:t>
            </a:r>
          </a:p>
          <a:p>
            <a:endParaRPr lang="en-US" dirty="0"/>
          </a:p>
        </p:txBody>
      </p:sp>
      <p:sp>
        <p:nvSpPr>
          <p:cNvPr id="4" name="Slide Number Placeholder 3"/>
          <p:cNvSpPr>
            <a:spLocks noGrp="1"/>
          </p:cNvSpPr>
          <p:nvPr>
            <p:ph type="sldNum" sz="quarter" idx="10"/>
          </p:nvPr>
        </p:nvSpPr>
        <p:spPr/>
        <p:txBody>
          <a:bodyPr/>
          <a:lstStyle/>
          <a:p>
            <a:fld id="{7590C50C-D6B3-4598-B370-9CC898778E24}"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2 aerobic sets each practice 1 </a:t>
            </a:r>
            <a:r>
              <a:rPr lang="en-US" dirty="0" err="1" smtClean="0"/>
              <a:t>fr</a:t>
            </a:r>
            <a:r>
              <a:rPr lang="en-US" dirty="0" smtClean="0"/>
              <a:t>/ 1 </a:t>
            </a:r>
            <a:r>
              <a:rPr lang="en-US" dirty="0" err="1" smtClean="0"/>
              <a:t>str</a:t>
            </a:r>
            <a:r>
              <a:rPr lang="en-US" dirty="0" smtClean="0"/>
              <a:t>-IM. </a:t>
            </a:r>
          </a:p>
          <a:p>
            <a:r>
              <a:rPr lang="en-US" dirty="0" smtClean="0"/>
              <a:t>We</a:t>
            </a:r>
            <a:r>
              <a:rPr lang="en-US" baseline="0" dirty="0" smtClean="0"/>
              <a:t> go cruise 1 on m-w-f, and cr-2 on t-</a:t>
            </a:r>
            <a:r>
              <a:rPr lang="en-US" baseline="0" dirty="0" err="1" smtClean="0"/>
              <a:t>th</a:t>
            </a:r>
            <a:r>
              <a:rPr lang="en-US" baseline="0" dirty="0" smtClean="0"/>
              <a:t>-sat</a:t>
            </a:r>
          </a:p>
          <a:p>
            <a:r>
              <a:rPr lang="en-US" baseline="0" dirty="0" smtClean="0"/>
              <a:t>We do cr-3 or cr-3 + on second aerobic set, each set is 12-1600 </a:t>
            </a:r>
            <a:r>
              <a:rPr lang="en-US" baseline="0" dirty="0" err="1" smtClean="0"/>
              <a:t>yds</a:t>
            </a:r>
            <a:r>
              <a:rPr lang="en-US" baseline="0" dirty="0" smtClean="0"/>
              <a:t>.</a:t>
            </a:r>
          </a:p>
          <a:p>
            <a:r>
              <a:rPr lang="en-US" baseline="0" dirty="0" smtClean="0"/>
              <a:t>We alternate between free and  stroke</a:t>
            </a:r>
            <a:endParaRPr lang="en-US" dirty="0"/>
          </a:p>
        </p:txBody>
      </p:sp>
      <p:sp>
        <p:nvSpPr>
          <p:cNvPr id="4" name="Slide Number Placeholder 3"/>
          <p:cNvSpPr>
            <a:spLocks noGrp="1"/>
          </p:cNvSpPr>
          <p:nvPr>
            <p:ph type="sldNum" sz="quarter" idx="10"/>
          </p:nvPr>
        </p:nvSpPr>
        <p:spPr/>
        <p:txBody>
          <a:bodyPr/>
          <a:lstStyle/>
          <a:p>
            <a:fld id="{7590C50C-D6B3-4598-B370-9CC898778E24}" type="slidenum">
              <a:rPr lang="en-US" smtClean="0"/>
              <a:pPr/>
              <a:t>14</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just putting numbers to it to illustrate better.</a:t>
            </a:r>
            <a:endParaRPr lang="en-US" dirty="0"/>
          </a:p>
        </p:txBody>
      </p:sp>
      <p:sp>
        <p:nvSpPr>
          <p:cNvPr id="4" name="Slide Number Placeholder 3"/>
          <p:cNvSpPr>
            <a:spLocks noGrp="1"/>
          </p:cNvSpPr>
          <p:nvPr>
            <p:ph type="sldNum" sz="quarter" idx="10"/>
          </p:nvPr>
        </p:nvSpPr>
        <p:spPr/>
        <p:txBody>
          <a:bodyPr/>
          <a:lstStyle/>
          <a:p>
            <a:fld id="{7590C50C-D6B3-4598-B370-9CC898778E24}" type="slidenum">
              <a:rPr lang="en-US" smtClean="0"/>
              <a:pPr/>
              <a:t>15</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Anaerobic is the other part of</a:t>
            </a:r>
            <a:r>
              <a:rPr lang="en-US" baseline="0" dirty="0" smtClean="0"/>
              <a:t> the equation.  This is where you learn to race. We use three types.</a:t>
            </a:r>
            <a:endParaRPr lang="en-US" dirty="0"/>
          </a:p>
        </p:txBody>
      </p:sp>
      <p:sp>
        <p:nvSpPr>
          <p:cNvPr id="4" name="Slide Number Placeholder 3"/>
          <p:cNvSpPr>
            <a:spLocks noGrp="1"/>
          </p:cNvSpPr>
          <p:nvPr>
            <p:ph type="sldNum" sz="quarter" idx="10"/>
          </p:nvPr>
        </p:nvSpPr>
        <p:spPr/>
        <p:txBody>
          <a:bodyPr/>
          <a:lstStyle/>
          <a:p>
            <a:fld id="{7590C50C-D6B3-4598-B370-9CC898778E24}" type="slidenum">
              <a:rPr lang="en-US" smtClean="0"/>
              <a:pPr/>
              <a:t>16</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Instead of</a:t>
            </a:r>
            <a:r>
              <a:rPr lang="en-US" baseline="0" dirty="0" smtClean="0"/>
              <a:t> having a couple major anaerobic practices a week, we  do 4-600 anaerobic work at the end of every pm practice.</a:t>
            </a:r>
            <a:endParaRPr lang="en-US" dirty="0"/>
          </a:p>
        </p:txBody>
      </p:sp>
      <p:sp>
        <p:nvSpPr>
          <p:cNvPr id="4" name="Slide Number Placeholder 3"/>
          <p:cNvSpPr>
            <a:spLocks noGrp="1"/>
          </p:cNvSpPr>
          <p:nvPr>
            <p:ph type="sldNum" sz="quarter" idx="10"/>
          </p:nvPr>
        </p:nvSpPr>
        <p:spPr/>
        <p:txBody>
          <a:bodyPr/>
          <a:lstStyle/>
          <a:p>
            <a:fld id="{7590C50C-D6B3-4598-B370-9CC898778E24}" type="slidenum">
              <a:rPr lang="en-US" smtClean="0"/>
              <a:pPr/>
              <a:t>18</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a:t>
            </a:r>
            <a:r>
              <a:rPr lang="en-US" baseline="0" dirty="0" smtClean="0"/>
              <a:t> an example of quality work we might do with our mid </a:t>
            </a:r>
            <a:r>
              <a:rPr lang="en-US" baseline="0" dirty="0" err="1" smtClean="0"/>
              <a:t>dis</a:t>
            </a:r>
            <a:r>
              <a:rPr lang="en-US" baseline="0" dirty="0" smtClean="0"/>
              <a:t> and </a:t>
            </a:r>
            <a:r>
              <a:rPr lang="en-US" baseline="0" dirty="0" err="1" smtClean="0"/>
              <a:t>IMers</a:t>
            </a:r>
            <a:endParaRPr lang="en-US" dirty="0"/>
          </a:p>
        </p:txBody>
      </p:sp>
      <p:sp>
        <p:nvSpPr>
          <p:cNvPr id="4" name="Slide Number Placeholder 3"/>
          <p:cNvSpPr>
            <a:spLocks noGrp="1"/>
          </p:cNvSpPr>
          <p:nvPr>
            <p:ph type="sldNum" sz="quarter" idx="10"/>
          </p:nvPr>
        </p:nvSpPr>
        <p:spPr/>
        <p:txBody>
          <a:bodyPr/>
          <a:lstStyle/>
          <a:p>
            <a:fld id="{7590C50C-D6B3-4598-B370-9CC898778E24}" type="slidenum">
              <a:rPr lang="en-US" smtClean="0"/>
              <a:pPr/>
              <a:t>20</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Speed training helps you get out the first quarter. Unassisted develops stroke rate,</a:t>
            </a:r>
            <a:r>
              <a:rPr lang="en-US" baseline="0" dirty="0" smtClean="0"/>
              <a:t> breathe control. Assisted helps promote faster stroke rate.</a:t>
            </a:r>
          </a:p>
          <a:p>
            <a:r>
              <a:rPr lang="en-US" baseline="0" dirty="0" smtClean="0"/>
              <a:t>Resisted teaches you to hold more water.</a:t>
            </a:r>
            <a:endParaRPr lang="en-US" dirty="0"/>
          </a:p>
        </p:txBody>
      </p:sp>
      <p:sp>
        <p:nvSpPr>
          <p:cNvPr id="4" name="Slide Number Placeholder 3"/>
          <p:cNvSpPr>
            <a:spLocks noGrp="1"/>
          </p:cNvSpPr>
          <p:nvPr>
            <p:ph type="sldNum" sz="quarter" idx="10"/>
          </p:nvPr>
        </p:nvSpPr>
        <p:spPr/>
        <p:txBody>
          <a:bodyPr/>
          <a:lstStyle/>
          <a:p>
            <a:fld id="{7590C50C-D6B3-4598-B370-9CC898778E24}" type="slidenum">
              <a:rPr lang="en-US" smtClean="0"/>
              <a:pPr/>
              <a:t>21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 have tried to create</a:t>
            </a:r>
            <a:r>
              <a:rPr lang="en-US" baseline="0" dirty="0" smtClean="0"/>
              <a:t> a very simplistic workout design that is easy to use and understand. We have beginners with no experience and we have kids with lots of experience and talent.</a:t>
            </a:r>
            <a:endParaRPr lang="en-US" dirty="0"/>
          </a:p>
        </p:txBody>
      </p:sp>
      <p:sp>
        <p:nvSpPr>
          <p:cNvPr id="4" name="Slide Number Placeholder 3"/>
          <p:cNvSpPr>
            <a:spLocks noGrp="1"/>
          </p:cNvSpPr>
          <p:nvPr>
            <p:ph type="sldNum" sz="quarter" idx="10"/>
          </p:nvPr>
        </p:nvSpPr>
        <p:spPr/>
        <p:txBody>
          <a:bodyPr/>
          <a:lstStyle/>
          <a:p>
            <a:fld id="{7590C50C-D6B3-4598-B370-9CC898778E24}"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a:t>
            </a:r>
            <a:r>
              <a:rPr lang="en-US" baseline="0" dirty="0" smtClean="0"/>
              <a:t> want to have athletes improve each season regardless of where they started.  At Chesterton we have beginners with no experience through trial qualifiers.</a:t>
            </a:r>
            <a:endParaRPr lang="en-US" dirty="0"/>
          </a:p>
        </p:txBody>
      </p:sp>
      <p:sp>
        <p:nvSpPr>
          <p:cNvPr id="4" name="Slide Number Placeholder 3"/>
          <p:cNvSpPr>
            <a:spLocks noGrp="1"/>
          </p:cNvSpPr>
          <p:nvPr>
            <p:ph type="sldNum" sz="quarter" idx="10"/>
          </p:nvPr>
        </p:nvSpPr>
        <p:spPr/>
        <p:txBody>
          <a:bodyPr/>
          <a:lstStyle/>
          <a:p>
            <a:fld id="{7590C50C-D6B3-4598-B370-9CC898778E24}"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These</a:t>
            </a:r>
            <a:r>
              <a:rPr lang="en-US" baseline="0" dirty="0" smtClean="0"/>
              <a:t> kids were good when they came in as freshman, here is the improvement through senior year, or for some junior.</a:t>
            </a:r>
            <a:endParaRPr lang="en-US" dirty="0"/>
          </a:p>
        </p:txBody>
      </p:sp>
      <p:sp>
        <p:nvSpPr>
          <p:cNvPr id="4" name="Slide Number Placeholder 3"/>
          <p:cNvSpPr>
            <a:spLocks noGrp="1"/>
          </p:cNvSpPr>
          <p:nvPr>
            <p:ph type="sldNum" sz="quarter" idx="10"/>
          </p:nvPr>
        </p:nvSpPr>
        <p:spPr/>
        <p:txBody>
          <a:bodyPr/>
          <a:lstStyle/>
          <a:p>
            <a:fld id="{7590C50C-D6B3-4598-B370-9CC898778E24}"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These</a:t>
            </a:r>
            <a:r>
              <a:rPr lang="en-US" baseline="0" dirty="0" smtClean="0"/>
              <a:t> kids were not great </a:t>
            </a:r>
            <a:r>
              <a:rPr lang="en-US" baseline="0" dirty="0" err="1" smtClean="0"/>
              <a:t>comimg</a:t>
            </a:r>
            <a:r>
              <a:rPr lang="en-US" baseline="0" dirty="0" smtClean="0"/>
              <a:t> in, here is how far they came.</a:t>
            </a:r>
            <a:endParaRPr lang="en-US" dirty="0"/>
          </a:p>
        </p:txBody>
      </p:sp>
      <p:sp>
        <p:nvSpPr>
          <p:cNvPr id="4" name="Slide Number Placeholder 3"/>
          <p:cNvSpPr>
            <a:spLocks noGrp="1"/>
          </p:cNvSpPr>
          <p:nvPr>
            <p:ph type="sldNum" sz="quarter" idx="10"/>
          </p:nvPr>
        </p:nvSpPr>
        <p:spPr/>
        <p:txBody>
          <a:bodyPr/>
          <a:lstStyle/>
          <a:p>
            <a:fld id="{7590C50C-D6B3-4598-B370-9CC898778E24}"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a:t>
            </a:r>
            <a:r>
              <a:rPr lang="en-US" baseline="0" dirty="0" smtClean="0"/>
              <a:t> want a system that works for beginners through National level athletes. To accomplish this you’ve got to balance aerobic and anaerobic training</a:t>
            </a:r>
            <a:endParaRPr lang="en-US" dirty="0"/>
          </a:p>
        </p:txBody>
      </p:sp>
      <p:sp>
        <p:nvSpPr>
          <p:cNvPr id="4" name="Slide Number Placeholder 3"/>
          <p:cNvSpPr>
            <a:spLocks noGrp="1"/>
          </p:cNvSpPr>
          <p:nvPr>
            <p:ph type="sldNum" sz="quarter" idx="10"/>
          </p:nvPr>
        </p:nvSpPr>
        <p:spPr/>
        <p:txBody>
          <a:bodyPr/>
          <a:lstStyle/>
          <a:p>
            <a:fld id="{7590C50C-D6B3-4598-B370-9CC898778E24}"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use 3 types of Aerobic training.  These</a:t>
            </a:r>
            <a:r>
              <a:rPr lang="en-US" baseline="0" dirty="0" smtClean="0"/>
              <a:t> endurance terms are from Ernie </a:t>
            </a:r>
            <a:r>
              <a:rPr lang="en-US" baseline="0" dirty="0" err="1" smtClean="0"/>
              <a:t>Maglischo’s</a:t>
            </a:r>
            <a:r>
              <a:rPr lang="en-US" baseline="0" dirty="0" smtClean="0"/>
              <a:t> swimming fastest and I have tried to simplify them to fit my program.</a:t>
            </a:r>
            <a:endParaRPr lang="en-US" dirty="0"/>
          </a:p>
        </p:txBody>
      </p:sp>
      <p:sp>
        <p:nvSpPr>
          <p:cNvPr id="4" name="Slide Number Placeholder 3"/>
          <p:cNvSpPr>
            <a:spLocks noGrp="1"/>
          </p:cNvSpPr>
          <p:nvPr>
            <p:ph type="sldNum" sz="quarter" idx="10"/>
          </p:nvPr>
        </p:nvSpPr>
        <p:spPr/>
        <p:txBody>
          <a:bodyPr/>
          <a:lstStyle/>
          <a:p>
            <a:fld id="{7590C50C-D6B3-4598-B370-9CC898778E24}"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an example of the training chart we use after we have done</a:t>
            </a:r>
            <a:r>
              <a:rPr lang="en-US" baseline="0" dirty="0" smtClean="0"/>
              <a:t> the cruise test for free, IM, and stroke.</a:t>
            </a:r>
            <a:endParaRPr lang="en-US" dirty="0"/>
          </a:p>
        </p:txBody>
      </p:sp>
      <p:sp>
        <p:nvSpPr>
          <p:cNvPr id="4" name="Slide Number Placeholder 3"/>
          <p:cNvSpPr>
            <a:spLocks noGrp="1"/>
          </p:cNvSpPr>
          <p:nvPr>
            <p:ph type="sldNum" sz="quarter" idx="10"/>
          </p:nvPr>
        </p:nvSpPr>
        <p:spPr/>
        <p:txBody>
          <a:bodyPr/>
          <a:lstStyle/>
          <a:p>
            <a:fld id="{7590C50C-D6B3-4598-B370-9CC898778E24}" type="slidenum">
              <a:rPr lang="en-US" smtClean="0"/>
              <a:pPr/>
              <a:t>11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 is</a:t>
            </a:r>
            <a:r>
              <a:rPr lang="en-US" baseline="0" dirty="0" smtClean="0"/>
              <a:t> our girl’s chart from last year to show some of the faster and some of the less experienced kids.</a:t>
            </a:r>
            <a:endParaRPr lang="en-US" dirty="0"/>
          </a:p>
        </p:txBody>
      </p:sp>
      <p:sp>
        <p:nvSpPr>
          <p:cNvPr id="4" name="Slide Number Placeholder 3"/>
          <p:cNvSpPr>
            <a:spLocks noGrp="1"/>
          </p:cNvSpPr>
          <p:nvPr>
            <p:ph type="sldNum" sz="quarter" idx="10"/>
          </p:nvPr>
        </p:nvSpPr>
        <p:spPr/>
        <p:txBody>
          <a:bodyPr/>
          <a:lstStyle/>
          <a:p>
            <a:fld id="{7590C50C-D6B3-4598-B370-9CC898778E24}"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FA2445-AA4B-40ED-B9E2-FE24FDD8BD86}" type="datetimeFigureOut">
              <a:rPr lang="en-US" smtClean="0"/>
              <a:pPr/>
              <a:t>9/7/2013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BD2F34-5FF3-4CD1-B624-12960CB38CF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FA2445-AA4B-40ED-B9E2-FE24FDD8BD86}" type="datetimeFigureOut">
              <a:rPr lang="en-US" smtClean="0"/>
              <a:pPr/>
              <a:t>9/7/2013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BD2F34-5FF3-4CD1-B624-12960CB38CF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FA2445-AA4B-40ED-B9E2-FE24FDD8BD86}" type="datetimeFigureOut">
              <a:rPr lang="en-US" smtClean="0"/>
              <a:pPr/>
              <a:t>9/7/2013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BD2F34-5FF3-4CD1-B624-12960CB38CF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FA2445-AA4B-40ED-B9E2-FE24FDD8BD86}" type="datetimeFigureOut">
              <a:rPr lang="en-US" smtClean="0"/>
              <a:pPr/>
              <a:t>9/7/2013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BD2F34-5FF3-4CD1-B624-12960CB38CF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FA2445-AA4B-40ED-B9E2-FE24FDD8BD86}" type="datetimeFigureOut">
              <a:rPr lang="en-US" smtClean="0"/>
              <a:pPr/>
              <a:t>9/7/2013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BD2F34-5FF3-4CD1-B624-12960CB38CF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FA2445-AA4B-40ED-B9E2-FE24FDD8BD86}" type="datetimeFigureOut">
              <a:rPr lang="en-US" smtClean="0"/>
              <a:pPr/>
              <a:t>9/7/2013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BD2F34-5FF3-4CD1-B624-12960CB38CF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FA2445-AA4B-40ED-B9E2-FE24FDD8BD86}" type="datetimeFigureOut">
              <a:rPr lang="en-US" smtClean="0"/>
              <a:pPr/>
              <a:t>9/7/2013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0BD2F34-5FF3-4CD1-B624-12960CB38CF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FA2445-AA4B-40ED-B9E2-FE24FDD8BD86}" type="datetimeFigureOut">
              <a:rPr lang="en-US" smtClean="0"/>
              <a:pPr/>
              <a:t>9/7/2013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0BD2F34-5FF3-4CD1-B624-12960CB38CF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FA2445-AA4B-40ED-B9E2-FE24FDD8BD86}" type="datetimeFigureOut">
              <a:rPr lang="en-US" smtClean="0"/>
              <a:pPr/>
              <a:t>9/7/2013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0BD2F34-5FF3-4CD1-B624-12960CB38CF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FA2445-AA4B-40ED-B9E2-FE24FDD8BD86}" type="datetimeFigureOut">
              <a:rPr lang="en-US" smtClean="0"/>
              <a:pPr/>
              <a:t>9/7/2013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BD2F34-5FF3-4CD1-B624-12960CB38CF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FA2445-AA4B-40ED-B9E2-FE24FDD8BD86}" type="datetimeFigureOut">
              <a:rPr lang="en-US" smtClean="0"/>
              <a:pPr/>
              <a:t>9/7/2013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BD2F34-5FF3-4CD1-B624-12960CB38CF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FA2445-AA4B-40ED-B9E2-FE24FDD8BD86}" type="datetimeFigureOut">
              <a:rPr lang="en-US" smtClean="0"/>
              <a:pPr/>
              <a:t>9/7/2013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BD2F34-5FF3-4CD1-B624-12960CB38CF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405" r:id="rId1"/>
    <p:sldLayoutId id="2147484406" r:id="rId2"/>
    <p:sldLayoutId id="2147484407" r:id="rId3"/>
    <p:sldLayoutId id="2147484408" r:id="rId4"/>
    <p:sldLayoutId id="2147484409" r:id="rId5"/>
    <p:sldLayoutId id="2147484410" r:id="rId6"/>
    <p:sldLayoutId id="2147484411" r:id="rId7"/>
    <p:sldLayoutId id="2147484412" r:id="rId8"/>
    <p:sldLayoutId id="2147484413" r:id="rId9"/>
    <p:sldLayoutId id="2147484414" r:id="rId10"/>
    <p:sldLayoutId id="214748441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package" Target="../embeddings/Microsoft_Office_Word_Document1.docx"/></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package" Target="../embeddings/Microsoft_Office_Word_Document2.docx"/></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package" Target="../embeddings/Microsoft_Office_Word_Document3.docx"/><Relationship Id="rId2" Type="http://schemas.openxmlformats.org/officeDocument/2006/relationships/slideLayout" Target="../slideLayouts/slideLayout7.xml"/><Relationship Id="rId1" Type="http://schemas.openxmlformats.org/officeDocument/2006/relationships/vmlDrawing" Target="../drawings/vmlDrawing3.v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685800"/>
            <a:ext cx="7772400" cy="2228850"/>
          </a:xfrm>
        </p:spPr>
        <p:txBody>
          <a:bodyPr>
            <a:normAutofit/>
          </a:bodyPr>
          <a:lstStyle/>
          <a:p>
            <a:r>
              <a:rPr lang="en-US" dirty="0" smtClean="0">
                <a:solidFill>
                  <a:srgbClr val="FF0000"/>
                </a:solidFill>
              </a:rPr>
              <a:t>CHESTERTON HIGH SCHOOL SWIMMING PROGRAM</a:t>
            </a:r>
            <a:endParaRPr lang="en-US" dirty="0">
              <a:solidFill>
                <a:srgbClr val="FF0000"/>
              </a:solidFill>
            </a:endParaRPr>
          </a:p>
        </p:txBody>
      </p:sp>
      <p:sp>
        <p:nvSpPr>
          <p:cNvPr id="3" name="Subtitle 2"/>
          <p:cNvSpPr>
            <a:spLocks noGrp="1"/>
          </p:cNvSpPr>
          <p:nvPr>
            <p:ph type="subTitle" idx="1"/>
          </p:nvPr>
        </p:nvSpPr>
        <p:spPr>
          <a:xfrm>
            <a:off x="1371600" y="3124200"/>
            <a:ext cx="6400800" cy="3352800"/>
          </a:xfrm>
        </p:spPr>
        <p:txBody>
          <a:bodyPr>
            <a:normAutofit/>
          </a:bodyPr>
          <a:lstStyle/>
          <a:p>
            <a:r>
              <a:rPr lang="en-US" dirty="0" smtClean="0">
                <a:solidFill>
                  <a:schemeClr val="tx1">
                    <a:lumMod val="95000"/>
                    <a:lumOff val="5000"/>
                  </a:schemeClr>
                </a:solidFill>
              </a:rPr>
              <a:t>Program designed to achieve improvement at any level of High School swimming</a:t>
            </a:r>
            <a:endParaRPr lang="en-US" dirty="0">
              <a:solidFill>
                <a:schemeClr val="tx1">
                  <a:lumMod val="95000"/>
                  <a:lumOff val="5000"/>
                </a:schemeClr>
              </a:solidFill>
            </a:endParaRPr>
          </a:p>
          <a:p>
            <a:r>
              <a:rPr lang="en-US" dirty="0" smtClean="0">
                <a:solidFill>
                  <a:schemeClr val="tx1">
                    <a:lumMod val="95000"/>
                    <a:lumOff val="5000"/>
                  </a:schemeClr>
                </a:solidFill>
              </a:rPr>
              <a:t>Beginner through national level</a:t>
            </a:r>
          </a:p>
          <a:p>
            <a:endParaRPr lang="en-US" dirty="0" smtClean="0"/>
          </a:p>
          <a:p>
            <a:endParaRPr lang="en-US" dirty="0" smtClean="0"/>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Cruise interval test</a:t>
            </a:r>
            <a:endParaRPr lang="en-US" dirty="0"/>
          </a:p>
        </p:txBody>
      </p:sp>
      <p:sp>
        <p:nvSpPr>
          <p:cNvPr id="3" name="Content Placeholder 2"/>
          <p:cNvSpPr>
            <a:spLocks noGrp="1"/>
          </p:cNvSpPr>
          <p:nvPr>
            <p:ph idx="1"/>
          </p:nvPr>
        </p:nvSpPr>
        <p:spPr/>
        <p:txBody>
          <a:bodyPr/>
          <a:lstStyle/>
          <a:p>
            <a:r>
              <a:rPr lang="en-US" dirty="0" smtClean="0"/>
              <a:t>6 x 100 – total time 6:25 free</a:t>
            </a:r>
          </a:p>
          <a:p>
            <a:r>
              <a:rPr lang="en-US" dirty="0" smtClean="0">
                <a:solidFill>
                  <a:srgbClr val="FF0000"/>
                </a:solidFill>
              </a:rPr>
              <a:t>Cruise 1 would be 1:00 (</a:t>
            </a:r>
            <a:r>
              <a:rPr lang="en-US" dirty="0" err="1" smtClean="0">
                <a:solidFill>
                  <a:srgbClr val="FF0000"/>
                </a:solidFill>
              </a:rPr>
              <a:t>ie</a:t>
            </a:r>
            <a:r>
              <a:rPr lang="en-US" dirty="0" smtClean="0">
                <a:solidFill>
                  <a:srgbClr val="FF0000"/>
                </a:solidFill>
              </a:rPr>
              <a:t>. 12 x 100- hold 1:00,  leave on 1:15,  – EN-3 (overload)</a:t>
            </a:r>
          </a:p>
          <a:p>
            <a:r>
              <a:rPr lang="en-US" dirty="0" smtClean="0">
                <a:solidFill>
                  <a:srgbClr val="0070C0"/>
                </a:solidFill>
              </a:rPr>
              <a:t>Cruise 2 would be 1:05 ( </a:t>
            </a:r>
            <a:r>
              <a:rPr lang="en-US" dirty="0" err="1" smtClean="0">
                <a:solidFill>
                  <a:srgbClr val="0070C0"/>
                </a:solidFill>
              </a:rPr>
              <a:t>ie</a:t>
            </a:r>
            <a:r>
              <a:rPr lang="en-US" dirty="0" smtClean="0">
                <a:solidFill>
                  <a:srgbClr val="0070C0"/>
                </a:solidFill>
              </a:rPr>
              <a:t>. 12 x 100- leave on 1:05 – EN-2 (threshold)</a:t>
            </a:r>
          </a:p>
          <a:p>
            <a:r>
              <a:rPr lang="en-US" dirty="0" smtClean="0"/>
              <a:t>Cruise 3 would be 1:10 (</a:t>
            </a:r>
            <a:r>
              <a:rPr lang="en-US" dirty="0" err="1" smtClean="0"/>
              <a:t>ie</a:t>
            </a:r>
            <a:r>
              <a:rPr lang="en-US" dirty="0" smtClean="0"/>
              <a:t>. 15 x 100-leave on 1:10 – EN-1 (basic)</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770" name="Object 2"/>
          <p:cNvGraphicFramePr>
            <a:graphicFrameLocks noChangeAspect="1"/>
          </p:cNvGraphicFramePr>
          <p:nvPr/>
        </p:nvGraphicFramePr>
        <p:xfrm>
          <a:off x="381000" y="685800"/>
          <a:ext cx="7770812" cy="5791200"/>
        </p:xfrm>
        <a:graphic>
          <a:graphicData uri="http://schemas.openxmlformats.org/presentationml/2006/ole">
            <p:oleObj spid="_x0000_s32770" name="Document" r:id="rId4" imgW="7770112" imgH="5791230" progId="Word.Document.12">
              <p:embed/>
            </p:oleObj>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0" name="Object 2"/>
          <p:cNvGraphicFramePr>
            <a:graphicFrameLocks noChangeAspect="1"/>
          </p:cNvGraphicFramePr>
          <p:nvPr/>
        </p:nvGraphicFramePr>
        <p:xfrm>
          <a:off x="152400" y="838200"/>
          <a:ext cx="7772400" cy="5800725"/>
        </p:xfrm>
        <a:graphic>
          <a:graphicData uri="http://schemas.openxmlformats.org/presentationml/2006/ole">
            <p:oleObj spid="_x0000_s2050" name="Document" r:id="rId4" imgW="7770112" imgH="5815384" progId="Word.Document.12">
              <p:embed/>
            </p:oleObj>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often do you test</a:t>
            </a:r>
            <a:endParaRPr lang="en-US" dirty="0"/>
          </a:p>
        </p:txBody>
      </p:sp>
      <p:sp>
        <p:nvSpPr>
          <p:cNvPr id="3" name="Content Placeholder 2"/>
          <p:cNvSpPr>
            <a:spLocks noGrp="1"/>
          </p:cNvSpPr>
          <p:nvPr>
            <p:ph idx="1"/>
          </p:nvPr>
        </p:nvSpPr>
        <p:spPr/>
        <p:txBody>
          <a:bodyPr/>
          <a:lstStyle/>
          <a:p>
            <a:r>
              <a:rPr lang="en-US" dirty="0" smtClean="0">
                <a:solidFill>
                  <a:srgbClr val="C00000"/>
                </a:solidFill>
              </a:rPr>
              <a:t>Test cruise intervals in free, stroke, IM, even kick if you want.</a:t>
            </a:r>
          </a:p>
          <a:p>
            <a:r>
              <a:rPr lang="en-US" dirty="0" smtClean="0">
                <a:solidFill>
                  <a:schemeClr val="tx2">
                    <a:lumMod val="75000"/>
                  </a:schemeClr>
                </a:solidFill>
              </a:rPr>
              <a:t>Retest cruise interval about every 3 weeks for the early part of the season. Then as needed later.</a:t>
            </a:r>
            <a:endParaRPr lang="en-US"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Weekly Aerobic PM Plan</a:t>
            </a:r>
            <a:endParaRPr lang="en-US" dirty="0">
              <a:solidFill>
                <a:srgbClr val="FF0000"/>
              </a:solidFill>
            </a:endParaRPr>
          </a:p>
        </p:txBody>
      </p:sp>
      <p:sp>
        <p:nvSpPr>
          <p:cNvPr id="3" name="Content Placeholder 2"/>
          <p:cNvSpPr>
            <a:spLocks noGrp="1"/>
          </p:cNvSpPr>
          <p:nvPr>
            <p:ph idx="1"/>
          </p:nvPr>
        </p:nvSpPr>
        <p:spPr/>
        <p:txBody>
          <a:bodyPr>
            <a:noAutofit/>
          </a:bodyPr>
          <a:lstStyle/>
          <a:p>
            <a:pPr>
              <a:buNone/>
            </a:pPr>
            <a:r>
              <a:rPr lang="en-US" sz="2000" b="1" dirty="0" smtClean="0">
                <a:solidFill>
                  <a:srgbClr val="0070C0"/>
                </a:solidFill>
              </a:rPr>
              <a:t>M		T	 W	</a:t>
            </a:r>
            <a:r>
              <a:rPr lang="en-US" sz="2000" b="1" dirty="0" err="1" smtClean="0">
                <a:solidFill>
                  <a:srgbClr val="0070C0"/>
                </a:solidFill>
              </a:rPr>
              <a:t>Th</a:t>
            </a:r>
            <a:r>
              <a:rPr lang="en-US" sz="2000" b="1" dirty="0" smtClean="0">
                <a:solidFill>
                  <a:srgbClr val="0070C0"/>
                </a:solidFill>
              </a:rPr>
              <a:t>	F	Sat</a:t>
            </a:r>
            <a:r>
              <a:rPr lang="en-US" sz="2000" dirty="0" smtClean="0"/>
              <a:t> </a:t>
            </a:r>
          </a:p>
          <a:p>
            <a:pPr>
              <a:buNone/>
            </a:pPr>
            <a:r>
              <a:rPr lang="en-US" sz="2000" dirty="0" smtClean="0"/>
              <a:t>Cr- 1	cr-2	Cr-1	Cr-2	Cr-1	Cr-2</a:t>
            </a:r>
          </a:p>
          <a:p>
            <a:pPr>
              <a:buNone/>
            </a:pPr>
            <a:r>
              <a:rPr lang="en-US" sz="2000" dirty="0" smtClean="0"/>
              <a:t>Free	</a:t>
            </a:r>
            <a:r>
              <a:rPr lang="en-US" sz="2000" dirty="0" err="1" smtClean="0"/>
              <a:t>free</a:t>
            </a:r>
            <a:r>
              <a:rPr lang="en-US" sz="2000" dirty="0" smtClean="0"/>
              <a:t>	</a:t>
            </a:r>
            <a:r>
              <a:rPr lang="en-US" sz="2000" dirty="0" err="1" smtClean="0"/>
              <a:t>str</a:t>
            </a:r>
            <a:r>
              <a:rPr lang="en-US" sz="2000" dirty="0" smtClean="0"/>
              <a:t>/IM	</a:t>
            </a:r>
            <a:r>
              <a:rPr lang="en-US" sz="2000" dirty="0" err="1" smtClean="0"/>
              <a:t>str</a:t>
            </a:r>
            <a:r>
              <a:rPr lang="en-US" sz="2000" dirty="0" smtClean="0"/>
              <a:t>/IM	free	</a:t>
            </a:r>
            <a:r>
              <a:rPr lang="en-US" sz="2000" dirty="0" err="1" smtClean="0"/>
              <a:t>Str</a:t>
            </a:r>
            <a:r>
              <a:rPr lang="en-US" sz="2000" dirty="0" smtClean="0"/>
              <a:t>/IM</a:t>
            </a:r>
          </a:p>
          <a:p>
            <a:pPr>
              <a:buNone/>
            </a:pPr>
            <a:r>
              <a:rPr lang="en-US" sz="2000" dirty="0" smtClean="0"/>
              <a:t>12-1600 	“	“	“	“	“</a:t>
            </a:r>
          </a:p>
          <a:p>
            <a:pPr>
              <a:buNone/>
            </a:pPr>
            <a:r>
              <a:rPr lang="en-US" sz="2000" dirty="0" smtClean="0"/>
              <a:t> </a:t>
            </a:r>
          </a:p>
          <a:p>
            <a:pPr>
              <a:buNone/>
            </a:pPr>
            <a:r>
              <a:rPr lang="en-US" sz="2000" dirty="0" smtClean="0"/>
              <a:t>Cr-3+ 	cr-3	</a:t>
            </a:r>
            <a:r>
              <a:rPr lang="en-US" sz="2000" dirty="0" err="1" smtClean="0"/>
              <a:t>cr-3</a:t>
            </a:r>
            <a:r>
              <a:rPr lang="en-US" sz="2000" dirty="0" smtClean="0"/>
              <a:t>+	cr-3	</a:t>
            </a:r>
            <a:r>
              <a:rPr lang="en-US" sz="2000" dirty="0" err="1" smtClean="0"/>
              <a:t>cr-3</a:t>
            </a:r>
            <a:r>
              <a:rPr lang="en-US" sz="2000" dirty="0" smtClean="0"/>
              <a:t>+	cr-3</a:t>
            </a:r>
          </a:p>
          <a:p>
            <a:pPr>
              <a:buNone/>
            </a:pPr>
            <a:r>
              <a:rPr lang="en-US" sz="2000" dirty="0" err="1" smtClean="0"/>
              <a:t>Desc</a:t>
            </a:r>
            <a:r>
              <a:rPr lang="en-US" sz="2000" dirty="0" smtClean="0"/>
              <a:t>	</a:t>
            </a:r>
            <a:r>
              <a:rPr lang="en-US" sz="2000" dirty="0" err="1" smtClean="0"/>
              <a:t>str</a:t>
            </a:r>
            <a:r>
              <a:rPr lang="en-US" sz="2000" dirty="0" smtClean="0"/>
              <a:t>/IM	</a:t>
            </a:r>
            <a:r>
              <a:rPr lang="en-US" sz="2000" dirty="0" err="1" smtClean="0"/>
              <a:t>desc</a:t>
            </a:r>
            <a:r>
              <a:rPr lang="en-US" sz="2000" dirty="0" smtClean="0"/>
              <a:t>	free	</a:t>
            </a:r>
            <a:r>
              <a:rPr lang="en-US" sz="2000" dirty="0" err="1" smtClean="0"/>
              <a:t>desc</a:t>
            </a:r>
            <a:r>
              <a:rPr lang="en-US" sz="2000" dirty="0" smtClean="0"/>
              <a:t>	free</a:t>
            </a:r>
          </a:p>
          <a:p>
            <a:pPr>
              <a:buNone/>
            </a:pPr>
            <a:r>
              <a:rPr lang="en-US" sz="2000" dirty="0" err="1" smtClean="0"/>
              <a:t>str</a:t>
            </a:r>
            <a:r>
              <a:rPr lang="en-US" sz="2000" dirty="0" smtClean="0"/>
              <a:t>/IM	free	</a:t>
            </a:r>
            <a:r>
              <a:rPr lang="en-US" sz="2000" dirty="0" err="1" smtClean="0"/>
              <a:t>free</a:t>
            </a:r>
            <a:r>
              <a:rPr lang="en-US" sz="2000" dirty="0" smtClean="0"/>
              <a:t>		</a:t>
            </a:r>
            <a:r>
              <a:rPr lang="en-US" sz="2000" dirty="0" err="1" smtClean="0"/>
              <a:t>str</a:t>
            </a:r>
            <a:r>
              <a:rPr lang="en-US" sz="2000" dirty="0" smtClean="0"/>
              <a:t>/IM	</a:t>
            </a:r>
          </a:p>
          <a:p>
            <a:pPr>
              <a:buNone/>
            </a:pPr>
            <a:r>
              <a:rPr lang="en-US" sz="2000" dirty="0" smtClean="0"/>
              <a:t>12-1600 “	“	“	“	“</a:t>
            </a:r>
          </a:p>
          <a:p>
            <a:endParaRPr lang="en-US" sz="2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Aerobic plan</a:t>
            </a:r>
            <a:endParaRPr lang="en-US" dirty="0">
              <a:solidFill>
                <a:srgbClr val="FF0000"/>
              </a:solidFill>
            </a:endParaRPr>
          </a:p>
        </p:txBody>
      </p:sp>
      <p:sp>
        <p:nvSpPr>
          <p:cNvPr id="3" name="Content Placeholder 2"/>
          <p:cNvSpPr>
            <a:spLocks noGrp="1"/>
          </p:cNvSpPr>
          <p:nvPr>
            <p:ph idx="1"/>
          </p:nvPr>
        </p:nvSpPr>
        <p:spPr/>
        <p:txBody>
          <a:bodyPr>
            <a:normAutofit/>
          </a:bodyPr>
          <a:lstStyle/>
          <a:p>
            <a:pPr>
              <a:buNone/>
            </a:pPr>
            <a:r>
              <a:rPr lang="en-US" sz="2000" b="1" dirty="0" smtClean="0">
                <a:solidFill>
                  <a:srgbClr val="0070C0"/>
                </a:solidFill>
              </a:rPr>
              <a:t>M		T	W	</a:t>
            </a:r>
            <a:r>
              <a:rPr lang="en-US" sz="2000" b="1" dirty="0" err="1" smtClean="0">
                <a:solidFill>
                  <a:srgbClr val="0070C0"/>
                </a:solidFill>
              </a:rPr>
              <a:t>Th</a:t>
            </a:r>
            <a:r>
              <a:rPr lang="en-US" sz="2000" b="1" dirty="0" smtClean="0">
                <a:solidFill>
                  <a:srgbClr val="0070C0"/>
                </a:solidFill>
              </a:rPr>
              <a:t>	F	Sat</a:t>
            </a:r>
          </a:p>
          <a:p>
            <a:pPr>
              <a:buNone/>
            </a:pPr>
            <a:r>
              <a:rPr lang="en-US" sz="2000" dirty="0" smtClean="0"/>
              <a:t>Fr		</a:t>
            </a:r>
            <a:r>
              <a:rPr lang="en-US" sz="2000" dirty="0" err="1" smtClean="0"/>
              <a:t>fr</a:t>
            </a:r>
            <a:r>
              <a:rPr lang="en-US" sz="2000" dirty="0" smtClean="0"/>
              <a:t>	</a:t>
            </a:r>
            <a:r>
              <a:rPr lang="en-US" sz="2000" dirty="0" err="1" smtClean="0"/>
              <a:t>str</a:t>
            </a:r>
            <a:r>
              <a:rPr lang="en-US" sz="2000" dirty="0" smtClean="0"/>
              <a:t>	IM	</a:t>
            </a:r>
            <a:r>
              <a:rPr lang="en-US" sz="2000" dirty="0" err="1" smtClean="0"/>
              <a:t>fr</a:t>
            </a:r>
            <a:r>
              <a:rPr lang="en-US" sz="2000" dirty="0" smtClean="0"/>
              <a:t>	</a:t>
            </a:r>
            <a:r>
              <a:rPr lang="en-US" sz="2000" dirty="0" err="1" smtClean="0"/>
              <a:t>str</a:t>
            </a:r>
            <a:endParaRPr lang="en-US" sz="2000" dirty="0" smtClean="0"/>
          </a:p>
          <a:p>
            <a:pPr>
              <a:buNone/>
            </a:pPr>
            <a:r>
              <a:rPr lang="en-US" sz="2000" dirty="0" smtClean="0"/>
              <a:t>8x200	8x150	15x100	8x175	12x125	8x75 </a:t>
            </a:r>
            <a:r>
              <a:rPr lang="en-US" sz="2000" dirty="0" err="1" smtClean="0"/>
              <a:t>str</a:t>
            </a:r>
            <a:r>
              <a:rPr lang="en-US" sz="2000" dirty="0" smtClean="0"/>
              <a:t> Cr-3</a:t>
            </a:r>
          </a:p>
          <a:p>
            <a:pPr>
              <a:buNone/>
            </a:pPr>
            <a:r>
              <a:rPr lang="en-US" sz="2000" dirty="0" smtClean="0"/>
              <a:t>Hold 	leave	hold	leave	hold	8x75 IM leave cr-2</a:t>
            </a:r>
          </a:p>
          <a:p>
            <a:pPr>
              <a:buNone/>
            </a:pPr>
            <a:r>
              <a:rPr lang="en-US" sz="2000" dirty="0" smtClean="0"/>
              <a:t>Cr-1,	cr-2	cr-1	cr-2	cr-1	</a:t>
            </a:r>
          </a:p>
          <a:p>
            <a:pPr>
              <a:buNone/>
            </a:pPr>
            <a:r>
              <a:rPr lang="en-US" sz="2000" dirty="0" smtClean="0"/>
              <a:t>leave		</a:t>
            </a:r>
            <a:r>
              <a:rPr lang="en-US" sz="2000" dirty="0" err="1" smtClean="0"/>
              <a:t>leave</a:t>
            </a:r>
            <a:r>
              <a:rPr lang="en-US" sz="2000" dirty="0" smtClean="0"/>
              <a:t>		</a:t>
            </a:r>
            <a:r>
              <a:rPr lang="en-US" sz="2000" dirty="0" err="1" smtClean="0"/>
              <a:t>leave</a:t>
            </a:r>
            <a:endParaRPr lang="en-US" sz="2000" dirty="0" smtClean="0"/>
          </a:p>
          <a:p>
            <a:pPr>
              <a:buNone/>
            </a:pPr>
            <a:r>
              <a:rPr lang="en-US" sz="2000" dirty="0" smtClean="0"/>
              <a:t>+:30		+:15		+:20</a:t>
            </a:r>
          </a:p>
          <a:p>
            <a:pPr>
              <a:buNone/>
            </a:pPr>
            <a:endParaRPr lang="en-US" sz="2000" dirty="0" smtClean="0"/>
          </a:p>
          <a:p>
            <a:pPr>
              <a:buNone/>
            </a:pPr>
            <a:r>
              <a:rPr lang="en-US" sz="2000" dirty="0" err="1" smtClean="0"/>
              <a:t>Str</a:t>
            </a:r>
            <a:r>
              <a:rPr lang="en-US" sz="2000" dirty="0" smtClean="0"/>
              <a:t>		IM	</a:t>
            </a:r>
            <a:r>
              <a:rPr lang="en-US" sz="2000" dirty="0" err="1" smtClean="0"/>
              <a:t>fr</a:t>
            </a:r>
            <a:r>
              <a:rPr lang="en-US" sz="2000" dirty="0" smtClean="0"/>
              <a:t>	</a:t>
            </a:r>
            <a:r>
              <a:rPr lang="en-US" sz="2000" dirty="0" err="1" smtClean="0"/>
              <a:t>fr</a:t>
            </a:r>
            <a:r>
              <a:rPr lang="en-US" sz="2000" dirty="0" smtClean="0"/>
              <a:t>	</a:t>
            </a:r>
            <a:r>
              <a:rPr lang="en-US" sz="2000" dirty="0" err="1" smtClean="0"/>
              <a:t>str</a:t>
            </a:r>
            <a:r>
              <a:rPr lang="en-US" sz="2000" dirty="0" smtClean="0"/>
              <a:t>	</a:t>
            </a:r>
            <a:r>
              <a:rPr lang="en-US" sz="2000" dirty="0" err="1" smtClean="0"/>
              <a:t>fr</a:t>
            </a:r>
            <a:endParaRPr lang="en-US" sz="2000" dirty="0" smtClean="0"/>
          </a:p>
          <a:p>
            <a:pPr>
              <a:buNone/>
            </a:pPr>
            <a:r>
              <a:rPr lang="en-US" sz="2000" dirty="0" smtClean="0"/>
              <a:t>9x125	15x100	4x300	6x250	9x150	8x175</a:t>
            </a:r>
          </a:p>
          <a:p>
            <a:pPr>
              <a:buNone/>
            </a:pPr>
            <a:r>
              <a:rPr lang="en-US" sz="2000" dirty="0" smtClean="0"/>
              <a:t>Cr-3+:20	 cr-3	</a:t>
            </a:r>
            <a:r>
              <a:rPr lang="en-US" sz="2000" dirty="0" err="1" smtClean="0"/>
              <a:t>cr-3</a:t>
            </a:r>
            <a:r>
              <a:rPr lang="en-US" sz="2000" dirty="0" smtClean="0"/>
              <a:t>+:30   cr-3	</a:t>
            </a:r>
            <a:r>
              <a:rPr lang="en-US" sz="2000" dirty="0" err="1" smtClean="0"/>
              <a:t>cr-3</a:t>
            </a:r>
            <a:r>
              <a:rPr lang="en-US" sz="2000" dirty="0" smtClean="0"/>
              <a:t>+:20	cr-3 </a:t>
            </a:r>
          </a:p>
          <a:p>
            <a:pPr>
              <a:buNone/>
            </a:pPr>
            <a:r>
              <a:rPr lang="en-US" sz="2000" dirty="0" err="1" smtClean="0"/>
              <a:t>Desc</a:t>
            </a:r>
            <a:r>
              <a:rPr lang="en-US" sz="2000" dirty="0" smtClean="0"/>
              <a:t>		</a:t>
            </a:r>
            <a:r>
              <a:rPr lang="en-US" sz="2000" dirty="0" err="1" smtClean="0"/>
              <a:t>desc</a:t>
            </a:r>
            <a:r>
              <a:rPr lang="en-US" sz="2000" dirty="0" smtClean="0"/>
              <a:t>		</a:t>
            </a:r>
            <a:r>
              <a:rPr lang="en-US" sz="2000" dirty="0" err="1" smtClean="0"/>
              <a:t>desc</a:t>
            </a:r>
            <a:endParaRPr lang="en-US" sz="2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Anaerobic</a:t>
            </a:r>
            <a:endParaRPr lang="en-US" dirty="0">
              <a:solidFill>
                <a:srgbClr val="002060"/>
              </a:solidFill>
            </a:endParaRPr>
          </a:p>
        </p:txBody>
      </p:sp>
      <p:sp>
        <p:nvSpPr>
          <p:cNvPr id="3" name="Content Placeholder 2"/>
          <p:cNvSpPr>
            <a:spLocks noGrp="1"/>
          </p:cNvSpPr>
          <p:nvPr>
            <p:ph idx="1"/>
          </p:nvPr>
        </p:nvSpPr>
        <p:spPr/>
        <p:txBody>
          <a:bodyPr/>
          <a:lstStyle/>
          <a:p>
            <a:r>
              <a:rPr lang="en-US" b="1" dirty="0" smtClean="0"/>
              <a:t>Anaerobic training – helps you adapt to the pain and fatigue associated with racing. </a:t>
            </a:r>
          </a:p>
          <a:p>
            <a:endParaRPr lang="en-US" b="1" dirty="0" smtClean="0"/>
          </a:p>
          <a:p>
            <a:r>
              <a:rPr lang="en-US" dirty="0" smtClean="0">
                <a:solidFill>
                  <a:srgbClr val="FF0000"/>
                </a:solidFill>
              </a:rPr>
              <a:t>3 types </a:t>
            </a:r>
            <a:r>
              <a:rPr lang="en-US" dirty="0" smtClean="0">
                <a:solidFill>
                  <a:srgbClr val="0070C0"/>
                </a:solidFill>
              </a:rPr>
              <a:t>–  Tolerance, </a:t>
            </a:r>
            <a:r>
              <a:rPr lang="en-US" dirty="0" smtClean="0">
                <a:solidFill>
                  <a:srgbClr val="FF0000"/>
                </a:solidFill>
              </a:rPr>
              <a:t>Race Pace</a:t>
            </a:r>
            <a:r>
              <a:rPr lang="en-US" dirty="0" smtClean="0">
                <a:solidFill>
                  <a:srgbClr val="0070C0"/>
                </a:solidFill>
              </a:rPr>
              <a:t>, and Speed</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solidFill>
                  <a:srgbClr val="0070C0"/>
                </a:solidFill>
              </a:rPr>
              <a:t>Tolerance and Race Pace </a:t>
            </a:r>
            <a:endParaRPr lang="en-US" dirty="0">
              <a:solidFill>
                <a:srgbClr val="0070C0"/>
              </a:solidFill>
            </a:endParaRPr>
          </a:p>
        </p:txBody>
      </p:sp>
      <p:sp>
        <p:nvSpPr>
          <p:cNvPr id="3" name="Content Placeholder 2"/>
          <p:cNvSpPr>
            <a:spLocks noGrp="1"/>
          </p:cNvSpPr>
          <p:nvPr>
            <p:ph idx="1"/>
          </p:nvPr>
        </p:nvSpPr>
        <p:spPr/>
        <p:txBody>
          <a:bodyPr>
            <a:normAutofit fontScale="85000" lnSpcReduction="10000"/>
          </a:bodyPr>
          <a:lstStyle/>
          <a:p>
            <a:r>
              <a:rPr lang="en-US" i="1" dirty="0" smtClean="0"/>
              <a:t>A</a:t>
            </a:r>
            <a:r>
              <a:rPr lang="en-US" b="1" i="1" dirty="0" smtClean="0"/>
              <a:t>. </a:t>
            </a:r>
            <a:r>
              <a:rPr lang="en-US" b="1" i="1" u="sng" dirty="0" smtClean="0">
                <a:solidFill>
                  <a:srgbClr val="FF0000"/>
                </a:solidFill>
              </a:rPr>
              <a:t>Tolerance training</a:t>
            </a:r>
            <a:r>
              <a:rPr lang="en-US" b="1" i="1" dirty="0" smtClean="0">
                <a:solidFill>
                  <a:srgbClr val="FF0000"/>
                </a:solidFill>
              </a:rPr>
              <a:t> </a:t>
            </a:r>
            <a:r>
              <a:rPr lang="en-US" i="1" dirty="0" smtClean="0"/>
              <a:t>– small repetitions, high speed, long rest. Helps you get mentally strong to finish the race </a:t>
            </a:r>
            <a:r>
              <a:rPr lang="en-US" i="1" dirty="0" err="1" smtClean="0"/>
              <a:t>hard.example</a:t>
            </a:r>
            <a:r>
              <a:rPr lang="en-US" i="1" dirty="0" smtClean="0"/>
              <a:t>: 4 x 100-4:00 </a:t>
            </a:r>
            <a:r>
              <a:rPr lang="en-US" i="1" dirty="0" smtClean="0"/>
              <a:t>all </a:t>
            </a:r>
            <a:r>
              <a:rPr lang="en-US" i="1" dirty="0" smtClean="0"/>
              <a:t>out		</a:t>
            </a:r>
          </a:p>
          <a:p>
            <a:r>
              <a:rPr lang="en-US" i="1" dirty="0" smtClean="0"/>
              <a:t>B. </a:t>
            </a:r>
            <a:r>
              <a:rPr lang="en-US" b="1" i="1" u="sng" dirty="0" smtClean="0">
                <a:solidFill>
                  <a:srgbClr val="FF0000"/>
                </a:solidFill>
              </a:rPr>
              <a:t>Race Pace</a:t>
            </a:r>
            <a:r>
              <a:rPr lang="en-US" b="1" i="1" dirty="0" smtClean="0">
                <a:solidFill>
                  <a:srgbClr val="FF0000"/>
                </a:solidFill>
              </a:rPr>
              <a:t> </a:t>
            </a:r>
            <a:r>
              <a:rPr lang="en-US" i="1" dirty="0" smtClean="0"/>
              <a:t>– Broken swims at race speed or predictor swims at race speed. Helps you learn pace and race rehearsal. Example: 4 x 100-4:00 resting :10 at 50/75, or 6 x 50-2:00 holding ½ of race 100 time.													This type of training allows you to be great the last ¼ of the race. Rest should be long and intensity should be maximal</a:t>
            </a:r>
            <a:endParaRPr lang="en-US" dirty="0" smtClean="0"/>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Anaerobic weekly plan</a:t>
            </a:r>
            <a:endParaRPr lang="en-US" dirty="0">
              <a:solidFill>
                <a:srgbClr val="0070C0"/>
              </a:solidFill>
            </a:endParaRPr>
          </a:p>
        </p:txBody>
      </p:sp>
      <p:sp>
        <p:nvSpPr>
          <p:cNvPr id="3" name="Content Placeholder 2"/>
          <p:cNvSpPr>
            <a:spLocks noGrp="1"/>
          </p:cNvSpPr>
          <p:nvPr>
            <p:ph idx="1"/>
          </p:nvPr>
        </p:nvSpPr>
        <p:spPr/>
        <p:txBody>
          <a:bodyPr/>
          <a:lstStyle/>
          <a:p>
            <a:pPr>
              <a:buNone/>
            </a:pPr>
            <a:r>
              <a:rPr lang="en-US" sz="2800" b="1" dirty="0" smtClean="0"/>
              <a:t>	</a:t>
            </a:r>
            <a:r>
              <a:rPr lang="en-US" sz="2800" b="1" dirty="0" smtClean="0">
                <a:solidFill>
                  <a:srgbClr val="FF0000"/>
                </a:solidFill>
              </a:rPr>
              <a:t>M	T	W	</a:t>
            </a:r>
            <a:r>
              <a:rPr lang="en-US" sz="2800" b="1" dirty="0" err="1" smtClean="0">
                <a:solidFill>
                  <a:srgbClr val="FF0000"/>
                </a:solidFill>
              </a:rPr>
              <a:t>Th</a:t>
            </a:r>
            <a:r>
              <a:rPr lang="en-US" sz="2800" b="1" dirty="0" smtClean="0">
                <a:solidFill>
                  <a:srgbClr val="FF0000"/>
                </a:solidFill>
              </a:rPr>
              <a:t>	F	Sat</a:t>
            </a:r>
            <a:endParaRPr lang="en-US" sz="2800" dirty="0" smtClean="0">
              <a:solidFill>
                <a:srgbClr val="FF0000"/>
              </a:solidFill>
            </a:endParaRPr>
          </a:p>
          <a:p>
            <a:pPr>
              <a:buNone/>
            </a:pPr>
            <a:r>
              <a:rPr lang="en-US" sz="2800" dirty="0" smtClean="0"/>
              <a:t>Race	</a:t>
            </a:r>
            <a:r>
              <a:rPr lang="en-US" sz="2800" dirty="0" err="1" smtClean="0"/>
              <a:t>Tol</a:t>
            </a:r>
            <a:r>
              <a:rPr lang="en-US" sz="2800" dirty="0" smtClean="0"/>
              <a:t>	Race	</a:t>
            </a:r>
            <a:r>
              <a:rPr lang="en-US" sz="2800" dirty="0" err="1" smtClean="0"/>
              <a:t>Tol</a:t>
            </a:r>
            <a:r>
              <a:rPr lang="en-US" sz="2800" dirty="0" smtClean="0"/>
              <a:t>	Race	</a:t>
            </a:r>
            <a:r>
              <a:rPr lang="en-US" sz="2800" dirty="0" err="1" smtClean="0"/>
              <a:t>Tol</a:t>
            </a:r>
            <a:endParaRPr lang="en-US" sz="2800" dirty="0" smtClean="0"/>
          </a:p>
          <a:p>
            <a:pPr>
              <a:buNone/>
            </a:pPr>
            <a:r>
              <a:rPr lang="en-US" sz="2800" dirty="0" smtClean="0"/>
              <a:t>Pace		</a:t>
            </a:r>
            <a:r>
              <a:rPr lang="en-US" sz="2800" dirty="0" err="1" smtClean="0"/>
              <a:t>Pace</a:t>
            </a:r>
            <a:r>
              <a:rPr lang="en-US" sz="2800" dirty="0" smtClean="0"/>
              <a:t>		</a:t>
            </a:r>
            <a:r>
              <a:rPr lang="en-US" sz="2800" dirty="0" err="1" smtClean="0"/>
              <a:t>Pace</a:t>
            </a:r>
            <a:endParaRPr lang="en-US" sz="2800" dirty="0" smtClean="0"/>
          </a:p>
          <a:p>
            <a:pPr>
              <a:buNone/>
            </a:pPr>
            <a:r>
              <a:rPr lang="en-US" sz="2800" dirty="0" smtClean="0"/>
              <a:t>Broken	</a:t>
            </a:r>
            <a:r>
              <a:rPr lang="en-US" sz="2800" dirty="0" err="1" smtClean="0"/>
              <a:t>Broken</a:t>
            </a:r>
            <a:r>
              <a:rPr lang="en-US" sz="2800" dirty="0" smtClean="0"/>
              <a:t>	</a:t>
            </a:r>
            <a:r>
              <a:rPr lang="en-US" sz="2800" dirty="0" err="1" smtClean="0"/>
              <a:t>Broken</a:t>
            </a:r>
            <a:endParaRPr lang="en-US" sz="2800" dirty="0" smtClean="0"/>
          </a:p>
          <a:p>
            <a:pPr>
              <a:buNone/>
            </a:pPr>
            <a:r>
              <a:rPr lang="en-US" sz="2800" dirty="0" smtClean="0"/>
              <a:t>4-600“	“	“	“	“</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100 emphasis</a:t>
            </a:r>
            <a:endParaRPr lang="en-US" dirty="0">
              <a:solidFill>
                <a:srgbClr val="0070C0"/>
              </a:solidFill>
            </a:endParaRPr>
          </a:p>
        </p:txBody>
      </p:sp>
      <p:sp>
        <p:nvSpPr>
          <p:cNvPr id="3" name="Content Placeholder 2"/>
          <p:cNvSpPr>
            <a:spLocks noGrp="1"/>
          </p:cNvSpPr>
          <p:nvPr>
            <p:ph idx="1"/>
          </p:nvPr>
        </p:nvSpPr>
        <p:spPr/>
        <p:txBody>
          <a:bodyPr>
            <a:normAutofit/>
          </a:bodyPr>
          <a:lstStyle/>
          <a:p>
            <a:pPr>
              <a:buNone/>
            </a:pPr>
            <a:r>
              <a:rPr lang="en-US" sz="2000" b="1" dirty="0" smtClean="0">
                <a:solidFill>
                  <a:srgbClr val="FF0000"/>
                </a:solidFill>
              </a:rPr>
              <a:t>M		T	W	</a:t>
            </a:r>
            <a:r>
              <a:rPr lang="en-US" sz="2000" b="1" dirty="0" err="1" smtClean="0">
                <a:solidFill>
                  <a:srgbClr val="FF0000"/>
                </a:solidFill>
              </a:rPr>
              <a:t>Th</a:t>
            </a:r>
            <a:r>
              <a:rPr lang="en-US" sz="2000" b="1" dirty="0" smtClean="0">
                <a:solidFill>
                  <a:srgbClr val="FF0000"/>
                </a:solidFill>
              </a:rPr>
              <a:t>	F	Sat</a:t>
            </a:r>
          </a:p>
          <a:p>
            <a:pPr>
              <a:buNone/>
            </a:pPr>
            <a:r>
              <a:rPr lang="en-US" sz="2000" dirty="0" smtClean="0"/>
              <a:t>4x100	</a:t>
            </a:r>
            <a:r>
              <a:rPr lang="en-US" sz="2000" dirty="0" err="1" smtClean="0"/>
              <a:t>4x100</a:t>
            </a:r>
            <a:r>
              <a:rPr lang="en-US" sz="2000" dirty="0" smtClean="0"/>
              <a:t>	6x50	4x150	2x100	8x75</a:t>
            </a:r>
          </a:p>
          <a:p>
            <a:pPr>
              <a:buNone/>
            </a:pPr>
            <a:r>
              <a:rPr lang="en-US" sz="2000" dirty="0" smtClean="0"/>
              <a:t>@4	@4	@2	@6	broken	@3</a:t>
            </a:r>
          </a:p>
          <a:p>
            <a:pPr>
              <a:buNone/>
            </a:pPr>
            <a:r>
              <a:rPr lang="en-US" sz="2000" dirty="0" smtClean="0"/>
              <a:t>:10 at	straight	hold	straight	2x50	hold ¾ of 100</a:t>
            </a:r>
          </a:p>
          <a:p>
            <a:pPr>
              <a:buNone/>
            </a:pPr>
            <a:r>
              <a:rPr lang="en-US" sz="2000" dirty="0" smtClean="0"/>
              <a:t>50/75		100 pace	broken</a:t>
            </a:r>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workout design system</a:t>
            </a:r>
            <a:endParaRPr lang="en-US" dirty="0"/>
          </a:p>
        </p:txBody>
      </p:sp>
      <p:sp>
        <p:nvSpPr>
          <p:cNvPr id="3" name="Content Placeholder 2"/>
          <p:cNvSpPr>
            <a:spLocks noGrp="1"/>
          </p:cNvSpPr>
          <p:nvPr>
            <p:ph idx="1"/>
          </p:nvPr>
        </p:nvSpPr>
        <p:spPr/>
        <p:txBody>
          <a:bodyPr/>
          <a:lstStyle/>
          <a:p>
            <a:r>
              <a:rPr lang="en-US" dirty="0" smtClean="0">
                <a:solidFill>
                  <a:srgbClr val="FF0000"/>
                </a:solidFill>
              </a:rPr>
              <a:t>A common sense approach to organizing practices to benefit all levels of ability</a:t>
            </a:r>
          </a:p>
          <a:p>
            <a:r>
              <a:rPr lang="en-US" dirty="0" smtClean="0">
                <a:solidFill>
                  <a:srgbClr val="0070C0"/>
                </a:solidFill>
              </a:rPr>
              <a:t>Easy to administer and understand</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200 emphasis week</a:t>
            </a:r>
            <a:endParaRPr lang="en-US" dirty="0">
              <a:solidFill>
                <a:srgbClr val="FF0000"/>
              </a:solidFill>
            </a:endParaRPr>
          </a:p>
        </p:txBody>
      </p:sp>
      <p:sp>
        <p:nvSpPr>
          <p:cNvPr id="3" name="Content Placeholder 2"/>
          <p:cNvSpPr>
            <a:spLocks noGrp="1"/>
          </p:cNvSpPr>
          <p:nvPr>
            <p:ph idx="1"/>
          </p:nvPr>
        </p:nvSpPr>
        <p:spPr/>
        <p:txBody>
          <a:bodyPr>
            <a:normAutofit/>
          </a:bodyPr>
          <a:lstStyle/>
          <a:p>
            <a:pPr>
              <a:buNone/>
            </a:pPr>
            <a:r>
              <a:rPr lang="en-US" sz="2000" b="1" dirty="0" smtClean="0">
                <a:solidFill>
                  <a:srgbClr val="0070C0"/>
                </a:solidFill>
              </a:rPr>
              <a:t>M		T	W	</a:t>
            </a:r>
            <a:r>
              <a:rPr lang="en-US" sz="2000" b="1" dirty="0" err="1" smtClean="0">
                <a:solidFill>
                  <a:srgbClr val="0070C0"/>
                </a:solidFill>
              </a:rPr>
              <a:t>Th</a:t>
            </a:r>
            <a:r>
              <a:rPr lang="en-US" sz="2000" b="1" dirty="0" smtClean="0">
                <a:solidFill>
                  <a:srgbClr val="0070C0"/>
                </a:solidFill>
              </a:rPr>
              <a:t>	F	Sat</a:t>
            </a:r>
          </a:p>
          <a:p>
            <a:pPr>
              <a:buNone/>
            </a:pPr>
            <a:r>
              <a:rPr lang="en-US" sz="2000" dirty="0" smtClean="0"/>
              <a:t>Broken	3 x 200	broken	5 x 100	broken	4 x 150</a:t>
            </a:r>
          </a:p>
          <a:p>
            <a:pPr>
              <a:buNone/>
            </a:pPr>
            <a:r>
              <a:rPr lang="en-US" sz="2000" dirty="0" smtClean="0"/>
              <a:t>3x200	@6 	3 x 200	@3 	2 x 200	@6 hold</a:t>
            </a:r>
          </a:p>
          <a:p>
            <a:pPr>
              <a:buNone/>
            </a:pPr>
            <a:r>
              <a:rPr lang="en-US" sz="2000" dirty="0" smtClean="0"/>
              <a:t>:15 at 	straight	:10	 double	:10	¾ of 200 pace</a:t>
            </a:r>
            <a:endParaRPr lang="en-US" sz="1600" dirty="0" smtClean="0"/>
          </a:p>
          <a:p>
            <a:pPr>
              <a:buNone/>
            </a:pPr>
            <a:r>
              <a:rPr lang="en-US" sz="2000" dirty="0" smtClean="0"/>
              <a:t>100</a:t>
            </a:r>
            <a:r>
              <a:rPr lang="en-US" sz="1600" dirty="0" smtClean="0"/>
              <a:t>	</a:t>
            </a:r>
            <a:r>
              <a:rPr lang="en-US" sz="2000" dirty="0" smtClean="0"/>
              <a:t>Quality	at 50’s	avg.	at 50’s</a:t>
            </a:r>
            <a:r>
              <a:rPr lang="en-US" sz="1600" dirty="0" smtClean="0"/>
              <a:t>	</a:t>
            </a:r>
          </a:p>
          <a:p>
            <a:pPr>
              <a:buNone/>
            </a:pPr>
            <a:r>
              <a:rPr lang="en-US" sz="2000" dirty="0" smtClean="0"/>
              <a:t>@6		@6		2x100</a:t>
            </a:r>
          </a:p>
          <a:p>
            <a:pPr>
              <a:buNone/>
            </a:pPr>
            <a:r>
              <a:rPr lang="en-US" sz="2000" dirty="0" smtClean="0"/>
              <a:t>					:10 at 50</a:t>
            </a:r>
            <a:r>
              <a:rPr lang="en-US" sz="1200" dirty="0" smtClean="0"/>
              <a:t>	</a:t>
            </a:r>
          </a:p>
          <a:p>
            <a:pPr>
              <a:buNone/>
            </a:pPr>
            <a:r>
              <a:rPr lang="en-US" sz="1200" dirty="0" smtClean="0"/>
              <a:t>					</a:t>
            </a:r>
            <a:r>
              <a:rPr lang="en-US" sz="2000" dirty="0" smtClean="0"/>
              <a:t>@4</a:t>
            </a:r>
            <a:endParaRPr lang="en-US" sz="1200" dirty="0" smtClean="0"/>
          </a:p>
          <a:p>
            <a:pPr>
              <a:buNone/>
            </a:pPr>
            <a:r>
              <a:rPr lang="en-US" sz="1200" dirty="0" smtClean="0"/>
              <a:t>	</a:t>
            </a:r>
            <a:endParaRPr lang="en-US" sz="12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Speed training</a:t>
            </a:r>
            <a:endParaRPr lang="en-US" dirty="0">
              <a:solidFill>
                <a:srgbClr val="FF0000"/>
              </a:solidFill>
            </a:endParaRPr>
          </a:p>
        </p:txBody>
      </p:sp>
      <p:sp>
        <p:nvSpPr>
          <p:cNvPr id="4" name="Content Placeholder 3"/>
          <p:cNvSpPr>
            <a:spLocks noGrp="1"/>
          </p:cNvSpPr>
          <p:nvPr>
            <p:ph idx="1"/>
          </p:nvPr>
        </p:nvSpPr>
        <p:spPr/>
        <p:txBody>
          <a:bodyPr>
            <a:normAutofit fontScale="92500" lnSpcReduction="20000"/>
          </a:bodyPr>
          <a:lstStyle/>
          <a:p>
            <a:pPr>
              <a:buNone/>
            </a:pPr>
            <a:r>
              <a:rPr lang="en-US" i="1" dirty="0" smtClean="0"/>
              <a:t> </a:t>
            </a:r>
            <a:r>
              <a:rPr lang="en-US" b="1" i="1" dirty="0" smtClean="0"/>
              <a:t>Speed training</a:t>
            </a:r>
            <a:r>
              <a:rPr lang="en-US" i="1" dirty="0" smtClean="0"/>
              <a:t> – </a:t>
            </a:r>
            <a:r>
              <a:rPr lang="en-US" b="1" i="1" dirty="0" smtClean="0"/>
              <a:t>To help you get easy speed the first ¼ of the race without pain</a:t>
            </a:r>
            <a:r>
              <a:rPr lang="en-US" i="1" dirty="0" smtClean="0"/>
              <a:t> </a:t>
            </a:r>
          </a:p>
          <a:p>
            <a:pPr>
              <a:buNone/>
            </a:pPr>
            <a:r>
              <a:rPr lang="en-US" i="1" dirty="0" smtClean="0"/>
              <a:t>A. </a:t>
            </a:r>
            <a:r>
              <a:rPr lang="en-US" i="1" dirty="0" smtClean="0">
                <a:solidFill>
                  <a:srgbClr val="0070C0"/>
                </a:solidFill>
              </a:rPr>
              <a:t>Unassisted</a:t>
            </a:r>
            <a:r>
              <a:rPr lang="en-US" i="1" dirty="0" smtClean="0"/>
              <a:t>.(develops stroke rate, breathe control, coordination)				</a:t>
            </a:r>
          </a:p>
          <a:p>
            <a:pPr>
              <a:buNone/>
            </a:pPr>
            <a:r>
              <a:rPr lang="en-US" i="1" dirty="0" smtClean="0"/>
              <a:t>B. </a:t>
            </a:r>
            <a:r>
              <a:rPr lang="en-US" i="1" dirty="0" smtClean="0">
                <a:solidFill>
                  <a:srgbClr val="0070C0"/>
                </a:solidFill>
              </a:rPr>
              <a:t>Assisted</a:t>
            </a:r>
            <a:r>
              <a:rPr lang="en-US" i="1" dirty="0" smtClean="0"/>
              <a:t> (fins, tubing,- allows for more hand acceleration)				</a:t>
            </a:r>
          </a:p>
          <a:p>
            <a:pPr>
              <a:buNone/>
            </a:pPr>
            <a:r>
              <a:rPr lang="en-US" i="1" dirty="0" smtClean="0"/>
              <a:t>C. </a:t>
            </a:r>
            <a:r>
              <a:rPr lang="en-US" i="1" dirty="0" smtClean="0">
                <a:solidFill>
                  <a:srgbClr val="0070C0"/>
                </a:solidFill>
              </a:rPr>
              <a:t>Resisted</a:t>
            </a:r>
            <a:r>
              <a:rPr lang="en-US" i="1" dirty="0" smtClean="0"/>
              <a:t> (parachutes, buckets,- teaches you to hold more water each pull)</a:t>
            </a:r>
          </a:p>
          <a:p>
            <a:pPr>
              <a:buNone/>
            </a:pPr>
            <a:r>
              <a:rPr lang="en-US" i="1" dirty="0" smtClean="0"/>
              <a:t>	Examples – short distance long rest -8 x 25-1:00, 10 x 37. 5-1:30, 8 x 15 meters kick, etc</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Speed work weekly plan</a:t>
            </a:r>
            <a:endParaRPr lang="en-US" dirty="0">
              <a:solidFill>
                <a:srgbClr val="0070C0"/>
              </a:solidFill>
            </a:endParaRPr>
          </a:p>
        </p:txBody>
      </p:sp>
      <p:sp>
        <p:nvSpPr>
          <p:cNvPr id="3" name="Content Placeholder 2"/>
          <p:cNvSpPr>
            <a:spLocks noGrp="1"/>
          </p:cNvSpPr>
          <p:nvPr>
            <p:ph idx="1"/>
          </p:nvPr>
        </p:nvSpPr>
        <p:spPr/>
        <p:txBody>
          <a:bodyPr/>
          <a:lstStyle/>
          <a:p>
            <a:pPr>
              <a:buNone/>
            </a:pPr>
            <a:r>
              <a:rPr lang="en-US" b="1" dirty="0" smtClean="0">
                <a:solidFill>
                  <a:srgbClr val="FF0000"/>
                </a:solidFill>
              </a:rPr>
              <a:t>M	T	W	</a:t>
            </a:r>
            <a:r>
              <a:rPr lang="en-US" b="1" dirty="0" err="1" smtClean="0">
                <a:solidFill>
                  <a:srgbClr val="FF0000"/>
                </a:solidFill>
              </a:rPr>
              <a:t>Th</a:t>
            </a:r>
            <a:r>
              <a:rPr lang="en-US" b="1" dirty="0" smtClean="0">
                <a:solidFill>
                  <a:srgbClr val="FF0000"/>
                </a:solidFill>
              </a:rPr>
              <a:t>	F	Sat</a:t>
            </a:r>
            <a:endParaRPr lang="en-US" dirty="0" smtClean="0">
              <a:solidFill>
                <a:srgbClr val="FF0000"/>
              </a:solidFill>
            </a:endParaRPr>
          </a:p>
          <a:p>
            <a:pPr>
              <a:buNone/>
            </a:pPr>
            <a:r>
              <a:rPr lang="en-US" dirty="0" smtClean="0"/>
              <a:t>25	37.5	50	25	37.5	12.5/25 </a:t>
            </a:r>
          </a:p>
          <a:p>
            <a:pPr>
              <a:buNone/>
            </a:pPr>
            <a:r>
              <a:rPr lang="en-US" dirty="0" smtClean="0"/>
              <a:t>:45	1:00	1:30	Turns	1:00	resisted</a:t>
            </a:r>
          </a:p>
          <a:p>
            <a:pPr>
              <a:buNone/>
            </a:pPr>
            <a:r>
              <a:rPr lang="en-US" dirty="0" smtClean="0"/>
              <a:t>AM	PM	AM	PM	AM	</a:t>
            </a:r>
            <a:r>
              <a:rPr lang="en-US" dirty="0" err="1" smtClean="0"/>
              <a:t>AM</a:t>
            </a:r>
            <a:endParaRPr lang="en-US" dirty="0" smtClean="0"/>
          </a:p>
          <a:p>
            <a:pPr>
              <a:buNone/>
            </a:pPr>
            <a:r>
              <a:rPr lang="en-US" dirty="0" smtClean="0"/>
              <a:t>4-600“	“	“	“	“</a:t>
            </a:r>
          </a:p>
          <a:p>
            <a:pPr>
              <a:buNone/>
            </a:pPr>
            <a:r>
              <a:rPr lang="en-US" dirty="0" smtClean="0"/>
              <a:t> </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Placement of training types</a:t>
            </a:r>
            <a:endParaRPr lang="en-US" dirty="0"/>
          </a:p>
        </p:txBody>
      </p:sp>
      <p:sp>
        <p:nvSpPr>
          <p:cNvPr id="3" name="Content Placeholder 2"/>
          <p:cNvSpPr>
            <a:spLocks noGrp="1"/>
          </p:cNvSpPr>
          <p:nvPr>
            <p:ph idx="1"/>
          </p:nvPr>
        </p:nvSpPr>
        <p:spPr/>
        <p:txBody>
          <a:bodyPr>
            <a:normAutofit fontScale="85000" lnSpcReduction="20000"/>
          </a:bodyPr>
          <a:lstStyle/>
          <a:p>
            <a:pPr lvl="0">
              <a:buNone/>
            </a:pPr>
            <a:r>
              <a:rPr lang="en-US" b="1" i="1" dirty="0" smtClean="0"/>
              <a:t>Speed training</a:t>
            </a:r>
            <a:r>
              <a:rPr lang="en-US" i="1" dirty="0" smtClean="0"/>
              <a:t> – </a:t>
            </a:r>
            <a:r>
              <a:rPr lang="en-US" b="1" i="1" dirty="0" smtClean="0"/>
              <a:t>To help you get easy speed the first ¼ of the race without pain</a:t>
            </a:r>
            <a:r>
              <a:rPr lang="en-US" i="1" dirty="0" smtClean="0"/>
              <a:t> 		</a:t>
            </a:r>
            <a:endParaRPr lang="en-US" dirty="0" smtClean="0"/>
          </a:p>
          <a:p>
            <a:pPr>
              <a:buNone/>
            </a:pPr>
            <a:r>
              <a:rPr lang="en-US" i="1" dirty="0" smtClean="0">
                <a:solidFill>
                  <a:srgbClr val="0070C0"/>
                </a:solidFill>
              </a:rPr>
              <a:t>(Early in the workout before you get tired and technique suffers)</a:t>
            </a:r>
            <a:endParaRPr lang="en-US" dirty="0" smtClean="0">
              <a:solidFill>
                <a:srgbClr val="0070C0"/>
              </a:solidFill>
            </a:endParaRPr>
          </a:p>
          <a:p>
            <a:pPr lvl="0">
              <a:buNone/>
            </a:pPr>
            <a:r>
              <a:rPr lang="en-US" b="1" i="1" dirty="0" smtClean="0"/>
              <a:t>Aerobic training- to help you hold strong pace in the middle of race</a:t>
            </a:r>
            <a:endParaRPr lang="en-US" dirty="0" smtClean="0"/>
          </a:p>
          <a:p>
            <a:pPr>
              <a:buNone/>
            </a:pPr>
            <a:r>
              <a:rPr lang="en-US" i="1" dirty="0" smtClean="0">
                <a:solidFill>
                  <a:srgbClr val="0070C0"/>
                </a:solidFill>
              </a:rPr>
              <a:t>(middle of workout, we do two sets 1 free, and 1 stroke or IM)			</a:t>
            </a:r>
            <a:endParaRPr lang="en-US" dirty="0" smtClean="0">
              <a:solidFill>
                <a:srgbClr val="0070C0"/>
              </a:solidFill>
            </a:endParaRPr>
          </a:p>
          <a:p>
            <a:pPr lvl="0">
              <a:buNone/>
            </a:pPr>
            <a:r>
              <a:rPr lang="en-US" b="1" i="1" dirty="0" smtClean="0"/>
              <a:t>Anaerobic training –</a:t>
            </a:r>
            <a:r>
              <a:rPr lang="en-US" i="1" dirty="0" smtClean="0"/>
              <a:t> </a:t>
            </a:r>
            <a:r>
              <a:rPr lang="en-US" b="1" i="1" dirty="0" smtClean="0"/>
              <a:t>Helps you adapt to the pain and fatigue associated with racing. This helps the last ¼ of your race.	</a:t>
            </a:r>
            <a:r>
              <a:rPr lang="en-US" i="1" dirty="0" smtClean="0">
                <a:solidFill>
                  <a:srgbClr val="0070C0"/>
                </a:solidFill>
              </a:rPr>
              <a:t>(Last set before warm down, so you are already tired)</a:t>
            </a:r>
            <a:r>
              <a:rPr lang="en-US" b="1" i="1" dirty="0" smtClean="0">
                <a:solidFill>
                  <a:srgbClr val="0070C0"/>
                </a:solidFill>
              </a:rPr>
              <a:t>					</a:t>
            </a:r>
            <a:endParaRPr lang="en-US" dirty="0">
              <a:solidFill>
                <a:srgbClr val="0070C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2466" name="Object 2"/>
          <p:cNvGraphicFramePr>
            <a:graphicFrameLocks noChangeAspect="1"/>
          </p:cNvGraphicFramePr>
          <p:nvPr/>
        </p:nvGraphicFramePr>
        <p:xfrm>
          <a:off x="1524000" y="609600"/>
          <a:ext cx="4267200" cy="5486400"/>
        </p:xfrm>
        <a:graphic>
          <a:graphicData uri="http://schemas.openxmlformats.org/presentationml/2006/ole">
            <p:oleObj spid="_x0000_s62466" name="Document" r:id="rId3" imgW="5494170" imgH="8058747" progId="Word.Document.12">
              <p:embed/>
            </p:oleObj>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Weekly AM plan</a:t>
            </a:r>
            <a:endParaRPr lang="en-US" dirty="0">
              <a:solidFill>
                <a:srgbClr val="FF0000"/>
              </a:solidFill>
            </a:endParaRPr>
          </a:p>
        </p:txBody>
      </p:sp>
      <p:sp>
        <p:nvSpPr>
          <p:cNvPr id="3" name="Content Placeholder 2"/>
          <p:cNvSpPr>
            <a:spLocks noGrp="1"/>
          </p:cNvSpPr>
          <p:nvPr>
            <p:ph idx="1"/>
          </p:nvPr>
        </p:nvSpPr>
        <p:spPr/>
        <p:txBody>
          <a:bodyPr>
            <a:normAutofit lnSpcReduction="10000"/>
          </a:bodyPr>
          <a:lstStyle/>
          <a:p>
            <a:pPr>
              <a:buNone/>
            </a:pPr>
            <a:r>
              <a:rPr lang="en-US" dirty="0" smtClean="0"/>
              <a:t>			</a:t>
            </a:r>
            <a:r>
              <a:rPr lang="en-US" dirty="0" smtClean="0">
                <a:solidFill>
                  <a:srgbClr val="0070C0"/>
                </a:solidFill>
              </a:rPr>
              <a:t>M	T	W	</a:t>
            </a:r>
            <a:r>
              <a:rPr lang="en-US" dirty="0" err="1" smtClean="0">
                <a:solidFill>
                  <a:srgbClr val="0070C0"/>
                </a:solidFill>
              </a:rPr>
              <a:t>Th</a:t>
            </a:r>
            <a:r>
              <a:rPr lang="en-US" dirty="0" smtClean="0">
                <a:solidFill>
                  <a:srgbClr val="0070C0"/>
                </a:solidFill>
              </a:rPr>
              <a:t>	F</a:t>
            </a:r>
          </a:p>
          <a:p>
            <a:pPr>
              <a:buNone/>
            </a:pPr>
            <a:r>
              <a:rPr lang="en-US" dirty="0" smtClean="0"/>
              <a:t>Aerobic	Cr-3/+Dry	cr-3+	Dry	Cr-3/+</a:t>
            </a:r>
          </a:p>
          <a:p>
            <a:pPr>
              <a:buNone/>
            </a:pPr>
            <a:r>
              <a:rPr lang="en-US" dirty="0" smtClean="0"/>
              <a:t>			</a:t>
            </a:r>
            <a:r>
              <a:rPr lang="en-US" dirty="0" err="1" smtClean="0"/>
              <a:t>Desc</a:t>
            </a:r>
            <a:r>
              <a:rPr lang="en-US" dirty="0" smtClean="0"/>
              <a:t>		</a:t>
            </a:r>
            <a:r>
              <a:rPr lang="en-US" dirty="0" err="1" smtClean="0"/>
              <a:t>desc</a:t>
            </a:r>
            <a:r>
              <a:rPr lang="en-US" dirty="0" smtClean="0"/>
              <a:t>		</a:t>
            </a:r>
            <a:r>
              <a:rPr lang="en-US" dirty="0" err="1" smtClean="0"/>
              <a:t>desc</a:t>
            </a:r>
            <a:endParaRPr lang="en-US" dirty="0" smtClean="0"/>
          </a:p>
          <a:p>
            <a:pPr>
              <a:buNone/>
            </a:pPr>
            <a:r>
              <a:rPr lang="en-US" dirty="0" smtClean="0"/>
              <a:t>			2000		2000		2000</a:t>
            </a:r>
          </a:p>
          <a:p>
            <a:pPr>
              <a:buNone/>
            </a:pPr>
            <a:r>
              <a:rPr lang="en-US" dirty="0" smtClean="0"/>
              <a:t>Speed	spr-3		</a:t>
            </a:r>
            <a:r>
              <a:rPr lang="en-US" dirty="0" err="1" smtClean="0"/>
              <a:t>spr-3</a:t>
            </a:r>
            <a:r>
              <a:rPr lang="en-US" dirty="0" smtClean="0"/>
              <a:t>		</a:t>
            </a:r>
            <a:r>
              <a:rPr lang="en-US" dirty="0" err="1" smtClean="0"/>
              <a:t>spr-3</a:t>
            </a:r>
            <a:endParaRPr lang="en-US" dirty="0" smtClean="0"/>
          </a:p>
          <a:p>
            <a:pPr>
              <a:buNone/>
            </a:pPr>
            <a:r>
              <a:rPr lang="en-US" dirty="0" smtClean="0"/>
              <a:t>			Short		 </a:t>
            </a:r>
            <a:r>
              <a:rPr lang="en-US" dirty="0" err="1" smtClean="0"/>
              <a:t>short</a:t>
            </a:r>
            <a:r>
              <a:rPr lang="en-US" dirty="0" smtClean="0"/>
              <a:t> 	</a:t>
            </a:r>
            <a:r>
              <a:rPr lang="en-US" dirty="0" err="1" smtClean="0"/>
              <a:t>short</a:t>
            </a:r>
            <a:r>
              <a:rPr lang="en-US" dirty="0" smtClean="0"/>
              <a:t> </a:t>
            </a:r>
          </a:p>
          <a:p>
            <a:pPr>
              <a:buNone/>
            </a:pPr>
            <a:r>
              <a:rPr lang="en-US" dirty="0" smtClean="0"/>
              <a:t>			Long rest	long rest	long rest</a:t>
            </a:r>
          </a:p>
          <a:p>
            <a:pPr>
              <a:buNone/>
            </a:pPr>
            <a:r>
              <a:rPr lang="en-US" dirty="0" smtClean="0"/>
              <a:t>			12.5/25/37.5/50		400-600</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Test sets</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solidFill>
                  <a:srgbClr val="0070C0"/>
                </a:solidFill>
              </a:rPr>
              <a:t>100 predictor </a:t>
            </a:r>
            <a:r>
              <a:rPr lang="en-US" dirty="0" smtClean="0"/>
              <a:t>–  6 x 50 @ 2:00 double the average to predict 100 (Bob Steele)</a:t>
            </a:r>
          </a:p>
          <a:p>
            <a:r>
              <a:rPr lang="en-US" dirty="0" smtClean="0">
                <a:solidFill>
                  <a:srgbClr val="0070C0"/>
                </a:solidFill>
              </a:rPr>
              <a:t>200 predictor </a:t>
            </a:r>
            <a:r>
              <a:rPr lang="en-US" dirty="0" smtClean="0"/>
              <a:t>– 5 x 100 @ 3:00 double the average to predict 200 (Bob Steele)</a:t>
            </a:r>
          </a:p>
          <a:p>
            <a:r>
              <a:rPr lang="en-US" dirty="0" smtClean="0">
                <a:solidFill>
                  <a:srgbClr val="0070C0"/>
                </a:solidFill>
              </a:rPr>
              <a:t>500</a:t>
            </a:r>
            <a:r>
              <a:rPr lang="en-US" dirty="0" smtClean="0"/>
              <a:t> – 20 x 50 @ :45 hold 500 pace</a:t>
            </a:r>
          </a:p>
          <a:p>
            <a:r>
              <a:rPr lang="en-US" dirty="0" err="1" smtClean="0">
                <a:solidFill>
                  <a:srgbClr val="0070C0"/>
                </a:solidFill>
              </a:rPr>
              <a:t>Univ</a:t>
            </a:r>
            <a:r>
              <a:rPr lang="en-US" dirty="0" smtClean="0">
                <a:solidFill>
                  <a:srgbClr val="0070C0"/>
                </a:solidFill>
              </a:rPr>
              <a:t> of Michigan prediction program</a:t>
            </a:r>
          </a:p>
          <a:p>
            <a:pPr>
              <a:buNone/>
            </a:pPr>
            <a:r>
              <a:rPr lang="en-US" dirty="0" smtClean="0"/>
              <a:t>	6-8 x 100 @ 8 predicts 100-200 (</a:t>
            </a:r>
            <a:r>
              <a:rPr lang="en-US" dirty="0" err="1" smtClean="0"/>
              <a:t>Urbanchek</a:t>
            </a:r>
            <a:r>
              <a:rPr lang="en-US" dirty="0" smtClean="0"/>
              <a:t>)</a:t>
            </a:r>
          </a:p>
          <a:p>
            <a:pPr>
              <a:buNone/>
            </a:pP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Favorite training sets</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6 second start drill</a:t>
            </a:r>
          </a:p>
          <a:p>
            <a:r>
              <a:rPr lang="en-US" dirty="0" err="1" smtClean="0"/>
              <a:t>Lochte</a:t>
            </a:r>
            <a:r>
              <a:rPr lang="en-US" dirty="0" smtClean="0"/>
              <a:t> kick set and variations</a:t>
            </a:r>
          </a:p>
          <a:p>
            <a:r>
              <a:rPr lang="en-US" dirty="0" smtClean="0"/>
              <a:t>Cross pool kicks</a:t>
            </a:r>
          </a:p>
          <a:p>
            <a:r>
              <a:rPr lang="en-US" dirty="0" smtClean="0"/>
              <a:t>Extended  50’s</a:t>
            </a:r>
          </a:p>
          <a:p>
            <a:r>
              <a:rPr lang="en-US" dirty="0" smtClean="0"/>
              <a:t>Phelps 50’s (Bowman-Steele)</a:t>
            </a:r>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design Goal </a:t>
            </a:r>
            <a:endParaRPr lang="en-US" dirty="0"/>
          </a:p>
        </p:txBody>
      </p:sp>
      <p:sp>
        <p:nvSpPr>
          <p:cNvPr id="3" name="Content Placeholder 2"/>
          <p:cNvSpPr>
            <a:spLocks noGrp="1"/>
          </p:cNvSpPr>
          <p:nvPr>
            <p:ph idx="1"/>
          </p:nvPr>
        </p:nvSpPr>
        <p:spPr/>
        <p:txBody>
          <a:bodyPr/>
          <a:lstStyle/>
          <a:p>
            <a:pPr>
              <a:buNone/>
            </a:pPr>
            <a:endParaRPr lang="en-US" dirty="0" smtClean="0"/>
          </a:p>
          <a:p>
            <a:r>
              <a:rPr lang="en-US" dirty="0" smtClean="0">
                <a:solidFill>
                  <a:srgbClr val="0070C0"/>
                </a:solidFill>
              </a:rPr>
              <a:t> All swimmers get progressively faster throughout their High school career.</a:t>
            </a:r>
          </a:p>
          <a:p>
            <a:r>
              <a:rPr lang="en-US" dirty="0" smtClean="0">
                <a:solidFill>
                  <a:srgbClr val="FF0000"/>
                </a:solidFill>
              </a:rPr>
              <a:t>Have a measureable means for consistent improvement</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PROGRESSIVE IMPROVEMENT</a:t>
            </a:r>
            <a:endParaRPr lang="en-US" dirty="0">
              <a:solidFill>
                <a:srgbClr val="FF0000"/>
              </a:solidFill>
            </a:endParaRPr>
          </a:p>
        </p:txBody>
      </p:sp>
      <p:sp>
        <p:nvSpPr>
          <p:cNvPr id="3" name="Content Placeholder 2"/>
          <p:cNvSpPr>
            <a:spLocks noGrp="1"/>
          </p:cNvSpPr>
          <p:nvPr>
            <p:ph idx="1"/>
          </p:nvPr>
        </p:nvSpPr>
        <p:spPr>
          <a:xfrm>
            <a:off x="457200" y="1600200"/>
            <a:ext cx="8686800" cy="4525963"/>
          </a:xfrm>
        </p:spPr>
        <p:txBody>
          <a:bodyPr>
            <a:normAutofit fontScale="77500" lnSpcReduction="20000"/>
          </a:bodyPr>
          <a:lstStyle/>
          <a:p>
            <a:pPr>
              <a:buNone/>
            </a:pPr>
            <a:r>
              <a:rPr lang="en-US" dirty="0" smtClean="0"/>
              <a:t>Name		event		9</a:t>
            </a:r>
            <a:r>
              <a:rPr lang="en-US" baseline="30000" dirty="0" smtClean="0"/>
              <a:t>th</a:t>
            </a:r>
            <a:r>
              <a:rPr lang="en-US" dirty="0" smtClean="0"/>
              <a:t>		12</a:t>
            </a:r>
            <a:r>
              <a:rPr lang="en-US" baseline="30000" dirty="0" smtClean="0"/>
              <a:t>th	</a:t>
            </a:r>
            <a:endParaRPr lang="en-US" dirty="0" smtClean="0"/>
          </a:p>
          <a:p>
            <a:pPr>
              <a:buNone/>
            </a:pPr>
            <a:r>
              <a:rPr lang="en-US" dirty="0" smtClean="0"/>
              <a:t>Kyle Whitaker	200 IM		1:54.98	1:44.25 (-10.7)</a:t>
            </a:r>
          </a:p>
          <a:p>
            <a:pPr>
              <a:buNone/>
            </a:pPr>
            <a:r>
              <a:rPr lang="en-US" dirty="0" smtClean="0"/>
              <a:t>			100 fly		:52.13		:47.80 	  (-4.3)</a:t>
            </a:r>
          </a:p>
          <a:p>
            <a:pPr>
              <a:buNone/>
            </a:pPr>
            <a:r>
              <a:rPr lang="en-US" dirty="0" smtClean="0"/>
              <a:t>Kate Curley	200 IM		2:22.43	2:05.71  (-16.7)	</a:t>
            </a:r>
          </a:p>
          <a:p>
            <a:pPr>
              <a:buNone/>
            </a:pPr>
            <a:r>
              <a:rPr lang="en-US" dirty="0" smtClean="0"/>
              <a:t>			100 back	1:05.53	:57.95	   (-7.6)</a:t>
            </a:r>
          </a:p>
          <a:p>
            <a:pPr>
              <a:buNone/>
            </a:pPr>
            <a:r>
              <a:rPr lang="en-US" dirty="0" smtClean="0"/>
              <a:t>Blake </a:t>
            </a:r>
            <a:r>
              <a:rPr lang="en-US" dirty="0" err="1" smtClean="0"/>
              <a:t>Pieroni</a:t>
            </a:r>
            <a:r>
              <a:rPr lang="en-US" dirty="0" smtClean="0"/>
              <a:t>	200 IM		2:01.52	1:48.86 (11) (-12.7)</a:t>
            </a:r>
          </a:p>
          <a:p>
            <a:pPr>
              <a:buNone/>
            </a:pPr>
            <a:r>
              <a:rPr lang="en-US" dirty="0" smtClean="0"/>
              <a:t>			100 free	:48.59		:44.17 (11)  (-4.4)</a:t>
            </a:r>
          </a:p>
          <a:p>
            <a:pPr>
              <a:buNone/>
            </a:pPr>
            <a:r>
              <a:rPr lang="en-US" dirty="0" smtClean="0"/>
              <a:t>Aaron Whitaker100 fly	:52.73		:47.33(11)   (-5.4)</a:t>
            </a:r>
          </a:p>
          <a:p>
            <a:pPr>
              <a:buNone/>
            </a:pPr>
            <a:r>
              <a:rPr lang="en-US" dirty="0" smtClean="0"/>
              <a:t>			100 back	:1:02.87	:47.29(11)   (-15.6)</a:t>
            </a:r>
          </a:p>
          <a:p>
            <a:pPr>
              <a:buNone/>
            </a:pPr>
            <a:r>
              <a:rPr lang="en-US" dirty="0" smtClean="0"/>
              <a:t>Ethan Whitaker200 free	1:58.06	1:38.77(11) (-19.3)</a:t>
            </a:r>
          </a:p>
          <a:p>
            <a:pPr>
              <a:buNone/>
            </a:pPr>
            <a:r>
              <a:rPr lang="en-US" dirty="0" smtClean="0"/>
              <a:t>			500 </a:t>
            </a:r>
            <a:r>
              <a:rPr lang="en-US" dirty="0" err="1" smtClean="0"/>
              <a:t>fr</a:t>
            </a:r>
            <a:r>
              <a:rPr lang="en-US" dirty="0" smtClean="0"/>
              <a:t>		5:24.62	4:30.09(11) (-54.6)</a:t>
            </a:r>
          </a:p>
          <a:p>
            <a:pPr>
              <a:buNone/>
            </a:pP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Improvement examples</a:t>
            </a:r>
            <a:endParaRPr lang="en-US" dirty="0">
              <a:solidFill>
                <a:srgbClr val="FF0000"/>
              </a:solidFill>
            </a:endParaRPr>
          </a:p>
        </p:txBody>
      </p:sp>
      <p:sp>
        <p:nvSpPr>
          <p:cNvPr id="3" name="Content Placeholder 2"/>
          <p:cNvSpPr>
            <a:spLocks noGrp="1"/>
          </p:cNvSpPr>
          <p:nvPr>
            <p:ph idx="1"/>
          </p:nvPr>
        </p:nvSpPr>
        <p:spPr/>
        <p:txBody>
          <a:bodyPr>
            <a:normAutofit/>
          </a:bodyPr>
          <a:lstStyle/>
          <a:p>
            <a:pPr>
              <a:buNone/>
            </a:pPr>
            <a:r>
              <a:rPr lang="en-US" sz="2000" dirty="0" smtClean="0"/>
              <a:t>	Name	Event		9</a:t>
            </a:r>
            <a:r>
              <a:rPr lang="en-US" sz="2000" baseline="30000" dirty="0" smtClean="0"/>
              <a:t>th</a:t>
            </a:r>
            <a:r>
              <a:rPr lang="en-US" sz="2000" dirty="0" smtClean="0"/>
              <a:t>		</a:t>
            </a:r>
          </a:p>
          <a:p>
            <a:pPr>
              <a:buNone/>
            </a:pPr>
            <a:r>
              <a:rPr lang="en-US" sz="2000" dirty="0" smtClean="0"/>
              <a:t>	Pat Curley	200 IM		2:14.31		1:54.47 (11)  (-19.9)</a:t>
            </a:r>
          </a:p>
          <a:p>
            <a:pPr>
              <a:buNone/>
            </a:pPr>
            <a:r>
              <a:rPr lang="en-US" sz="2000" dirty="0" smtClean="0"/>
              <a:t>			100 breast 	1:07.30		1:00.03 (11)  (-7.3)</a:t>
            </a:r>
          </a:p>
          <a:p>
            <a:pPr>
              <a:buNone/>
            </a:pPr>
            <a:r>
              <a:rPr lang="en-US" sz="2000" dirty="0" smtClean="0"/>
              <a:t>	Brent </a:t>
            </a:r>
            <a:r>
              <a:rPr lang="en-US" sz="2000" dirty="0" err="1" smtClean="0"/>
              <a:t>Vondra</a:t>
            </a:r>
            <a:r>
              <a:rPr lang="en-US" sz="2000" dirty="0" smtClean="0"/>
              <a:t>	100 free		:58.71		:50.39 (11)    (-8.4)</a:t>
            </a:r>
          </a:p>
          <a:p>
            <a:pPr>
              <a:buNone/>
            </a:pPr>
            <a:r>
              <a:rPr lang="en-US" sz="2000" dirty="0" smtClean="0"/>
              <a:t>			100 back	1:09.40		:56.78 (11)    (-12.7)</a:t>
            </a:r>
          </a:p>
          <a:p>
            <a:pPr>
              <a:buNone/>
            </a:pPr>
            <a:r>
              <a:rPr lang="en-US" sz="2000" dirty="0" smtClean="0"/>
              <a:t>	Kelly Craig	200 free		2:02.05		1:52.95 (9)    (-9.1)</a:t>
            </a:r>
          </a:p>
          <a:p>
            <a:pPr>
              <a:buNone/>
            </a:pPr>
            <a:r>
              <a:rPr lang="en-US" sz="2000" dirty="0" smtClean="0"/>
              <a:t>			500 free		5:26.17		5:03.47 (9)    (-22.8)</a:t>
            </a:r>
          </a:p>
          <a:p>
            <a:pPr>
              <a:buNone/>
            </a:pPr>
            <a:r>
              <a:rPr lang="en-US" sz="2000" dirty="0" smtClean="0"/>
              <a:t>	Tony Kincaid	100fly		started in 10th	:52.71(11)     </a:t>
            </a:r>
          </a:p>
          <a:p>
            <a:pPr>
              <a:buNone/>
            </a:pPr>
            <a:r>
              <a:rPr lang="en-US" sz="2000" dirty="0" smtClean="0"/>
              <a:t>		</a:t>
            </a:r>
            <a:r>
              <a:rPr lang="en-US" dirty="0" smtClean="0"/>
              <a:t>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1">
                    <a:lumMod val="95000"/>
                    <a:lumOff val="5000"/>
                  </a:schemeClr>
                </a:solidFill>
              </a:rPr>
              <a:t>Balanced system design</a:t>
            </a:r>
            <a:endParaRPr lang="en-US" dirty="0">
              <a:solidFill>
                <a:schemeClr val="tx1">
                  <a:lumMod val="95000"/>
                  <a:lumOff val="5000"/>
                </a:schemeClr>
              </a:solidFill>
            </a:endParaRPr>
          </a:p>
        </p:txBody>
      </p:sp>
      <p:sp>
        <p:nvSpPr>
          <p:cNvPr id="3" name="Content Placeholder 2"/>
          <p:cNvSpPr>
            <a:spLocks noGrp="1"/>
          </p:cNvSpPr>
          <p:nvPr>
            <p:ph idx="1"/>
          </p:nvPr>
        </p:nvSpPr>
        <p:spPr/>
        <p:txBody>
          <a:bodyPr/>
          <a:lstStyle/>
          <a:p>
            <a:r>
              <a:rPr lang="en-US" dirty="0" smtClean="0">
                <a:solidFill>
                  <a:srgbClr val="FF0000"/>
                </a:solidFill>
              </a:rPr>
              <a:t>Aerobic – use of cruise intervals to determine aerobic training pace </a:t>
            </a:r>
            <a:r>
              <a:rPr lang="en-US" dirty="0">
                <a:solidFill>
                  <a:srgbClr val="FF0000"/>
                </a:solidFill>
              </a:rPr>
              <a:t>t</a:t>
            </a:r>
            <a:r>
              <a:rPr lang="en-US" dirty="0" smtClean="0">
                <a:solidFill>
                  <a:srgbClr val="FF0000"/>
                </a:solidFill>
              </a:rPr>
              <a:t>o challenge beginner through national level athletes</a:t>
            </a:r>
          </a:p>
          <a:p>
            <a:r>
              <a:rPr lang="en-US" dirty="0" smtClean="0">
                <a:solidFill>
                  <a:schemeClr val="tx2">
                    <a:lumMod val="60000"/>
                    <a:lumOff val="40000"/>
                  </a:schemeClr>
                </a:solidFill>
              </a:rPr>
              <a:t>Anaerobic – create racing opportunities daily, to teach the swimmer both the physical and mental side of racing</a:t>
            </a:r>
          </a:p>
          <a:p>
            <a:pPr>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Aerobic</a:t>
            </a:r>
            <a:endParaRPr lang="en-US" dirty="0">
              <a:solidFill>
                <a:srgbClr val="FF0000"/>
              </a:solidFill>
            </a:endParaRPr>
          </a:p>
        </p:txBody>
      </p:sp>
      <p:sp>
        <p:nvSpPr>
          <p:cNvPr id="3" name="Content Placeholder 2"/>
          <p:cNvSpPr>
            <a:spLocks noGrp="1"/>
          </p:cNvSpPr>
          <p:nvPr>
            <p:ph idx="1"/>
          </p:nvPr>
        </p:nvSpPr>
        <p:spPr/>
        <p:txBody>
          <a:bodyPr>
            <a:normAutofit fontScale="70000" lnSpcReduction="20000"/>
          </a:bodyPr>
          <a:lstStyle/>
          <a:p>
            <a:pPr>
              <a:buNone/>
            </a:pPr>
            <a:r>
              <a:rPr lang="en-US" i="1" dirty="0" smtClean="0"/>
              <a:t> </a:t>
            </a:r>
            <a:r>
              <a:rPr lang="en-US" b="1" i="1" dirty="0" smtClean="0"/>
              <a:t>Aerobic training</a:t>
            </a:r>
            <a:r>
              <a:rPr lang="en-US" i="1" dirty="0" smtClean="0"/>
              <a:t> – </a:t>
            </a:r>
            <a:r>
              <a:rPr lang="en-US" b="1" i="1" dirty="0" smtClean="0"/>
              <a:t>help you hold a strong pace the middle of the race</a:t>
            </a:r>
            <a:r>
              <a:rPr lang="en-US" i="1" dirty="0" smtClean="0"/>
              <a:t>				</a:t>
            </a:r>
          </a:p>
          <a:p>
            <a:pPr>
              <a:buNone/>
            </a:pPr>
            <a:r>
              <a:rPr lang="en-US" i="1" dirty="0" smtClean="0"/>
              <a:t>A</a:t>
            </a:r>
            <a:r>
              <a:rPr lang="en-US" i="1" dirty="0" smtClean="0">
                <a:solidFill>
                  <a:srgbClr val="0070C0"/>
                </a:solidFill>
              </a:rPr>
              <a:t>. </a:t>
            </a:r>
            <a:r>
              <a:rPr lang="en-US" i="1" u="sng" dirty="0" smtClean="0">
                <a:solidFill>
                  <a:srgbClr val="0070C0"/>
                </a:solidFill>
              </a:rPr>
              <a:t>Basic endurance</a:t>
            </a:r>
            <a:r>
              <a:rPr lang="en-US" i="1" dirty="0" smtClean="0">
                <a:solidFill>
                  <a:srgbClr val="0070C0"/>
                </a:solidFill>
              </a:rPr>
              <a:t> </a:t>
            </a:r>
            <a:r>
              <a:rPr lang="en-US" i="1" dirty="0" smtClean="0"/>
              <a:t>– moderate effort swims, with moderate rest, 15 x 100 on comfortable pace. Helps with endurance and recovery.</a:t>
            </a:r>
          </a:p>
          <a:p>
            <a:pPr>
              <a:buNone/>
            </a:pPr>
            <a:r>
              <a:rPr lang="en-US" i="1" dirty="0" smtClean="0"/>
              <a:t>	 EN-1	</a:t>
            </a:r>
          </a:p>
          <a:p>
            <a:pPr>
              <a:buNone/>
            </a:pPr>
            <a:r>
              <a:rPr lang="en-US" i="1" dirty="0" smtClean="0"/>
              <a:t>B. </a:t>
            </a:r>
            <a:r>
              <a:rPr lang="en-US" i="1" u="sng" dirty="0" smtClean="0">
                <a:solidFill>
                  <a:srgbClr val="0070C0"/>
                </a:solidFill>
              </a:rPr>
              <a:t>Threshold training</a:t>
            </a:r>
            <a:r>
              <a:rPr lang="en-US" i="1" dirty="0" smtClean="0">
                <a:solidFill>
                  <a:srgbClr val="0070C0"/>
                </a:solidFill>
              </a:rPr>
              <a:t> </a:t>
            </a:r>
            <a:r>
              <a:rPr lang="en-US" i="1" dirty="0" smtClean="0"/>
              <a:t>– stronger effort swims with very little rest. Hold 12-15 x 100 on best sendoff time possible. Helps you delay the build up of lactate in muscles, you can go stronger longer. EN-2						</a:t>
            </a:r>
          </a:p>
          <a:p>
            <a:pPr>
              <a:buNone/>
            </a:pPr>
            <a:r>
              <a:rPr lang="en-US" i="1" dirty="0" smtClean="0"/>
              <a:t>C</a:t>
            </a:r>
            <a:r>
              <a:rPr lang="en-US" i="1" dirty="0" smtClean="0">
                <a:solidFill>
                  <a:srgbClr val="0070C0"/>
                </a:solidFill>
              </a:rPr>
              <a:t>. </a:t>
            </a:r>
            <a:r>
              <a:rPr lang="en-US" i="1" u="sng" dirty="0" smtClean="0">
                <a:solidFill>
                  <a:srgbClr val="0070C0"/>
                </a:solidFill>
              </a:rPr>
              <a:t>Aerobic overload</a:t>
            </a:r>
            <a:r>
              <a:rPr lang="en-US" i="1" dirty="0" smtClean="0">
                <a:solidFill>
                  <a:srgbClr val="0070C0"/>
                </a:solidFill>
              </a:rPr>
              <a:t> </a:t>
            </a:r>
            <a:r>
              <a:rPr lang="en-US" i="1" dirty="0" smtClean="0"/>
              <a:t>– holding a stronger pace each repeat, but given more rest to be able to recover enough for the next repeat. This allows you to learn to train faster as the season progresses. 15 x 100 fast with :15-:30 rest EN-3</a:t>
            </a:r>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Establish Aerobic Paces</a:t>
            </a:r>
            <a:endParaRPr lang="en-US" dirty="0">
              <a:solidFill>
                <a:srgbClr val="FF0000"/>
              </a:solidFill>
            </a:endParaRPr>
          </a:p>
        </p:txBody>
      </p:sp>
      <p:sp>
        <p:nvSpPr>
          <p:cNvPr id="3" name="Content Placeholder 2"/>
          <p:cNvSpPr>
            <a:spLocks noGrp="1"/>
          </p:cNvSpPr>
          <p:nvPr>
            <p:ph idx="1"/>
          </p:nvPr>
        </p:nvSpPr>
        <p:spPr>
          <a:xfrm>
            <a:off x="457200" y="1798637"/>
            <a:ext cx="8229600" cy="4525963"/>
          </a:xfrm>
        </p:spPr>
        <p:txBody>
          <a:bodyPr>
            <a:normAutofit/>
          </a:bodyPr>
          <a:lstStyle/>
          <a:p>
            <a:pPr>
              <a:buNone/>
            </a:pPr>
            <a:r>
              <a:rPr lang="en-US" dirty="0" smtClean="0"/>
              <a:t>  	An adaptation of Dick Bower’s “cruise intervals” to determine aerobic training paces.</a:t>
            </a:r>
          </a:p>
          <a:p>
            <a:pPr>
              <a:buNone/>
            </a:pPr>
            <a:r>
              <a:rPr lang="en-US" dirty="0" smtClean="0"/>
              <a:t>	Test set 6 x 100 on :05 R.I. any stroke</a:t>
            </a:r>
          </a:p>
          <a:p>
            <a:pPr>
              <a:buNone/>
            </a:pPr>
            <a:r>
              <a:rPr lang="en-US" dirty="0" smtClean="0"/>
              <a:t>	take average (minus rest) to determine your</a:t>
            </a:r>
          </a:p>
          <a:p>
            <a:pPr>
              <a:buNone/>
            </a:pPr>
            <a:r>
              <a:rPr lang="en-US" dirty="0" smtClean="0"/>
              <a:t>	1. Overload pace </a:t>
            </a:r>
            <a:r>
              <a:rPr lang="en-US" dirty="0" smtClean="0">
                <a:solidFill>
                  <a:srgbClr val="FF0000"/>
                </a:solidFill>
              </a:rPr>
              <a:t>– cruise 1</a:t>
            </a:r>
          </a:p>
          <a:p>
            <a:pPr>
              <a:buNone/>
            </a:pPr>
            <a:r>
              <a:rPr lang="en-US" dirty="0" smtClean="0"/>
              <a:t>	2. Threshold pace – </a:t>
            </a:r>
            <a:r>
              <a:rPr lang="en-US" dirty="0" smtClean="0">
                <a:solidFill>
                  <a:srgbClr val="FF0000"/>
                </a:solidFill>
              </a:rPr>
              <a:t>cruise 2</a:t>
            </a:r>
          </a:p>
          <a:p>
            <a:pPr>
              <a:buNone/>
            </a:pPr>
            <a:r>
              <a:rPr lang="en-US" dirty="0" smtClean="0"/>
              <a:t>	3. Basic pace </a:t>
            </a:r>
            <a:r>
              <a:rPr lang="en-US" dirty="0" smtClean="0">
                <a:solidFill>
                  <a:srgbClr val="FF0000"/>
                </a:solidFill>
              </a:rPr>
              <a:t>– cruise 3</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Determine pace</a:t>
            </a:r>
            <a:endParaRPr lang="en-US" dirty="0"/>
          </a:p>
        </p:txBody>
      </p:sp>
      <p:sp>
        <p:nvSpPr>
          <p:cNvPr id="3" name="Content Placeholder 2"/>
          <p:cNvSpPr>
            <a:spLocks noGrp="1"/>
          </p:cNvSpPr>
          <p:nvPr>
            <p:ph idx="1"/>
          </p:nvPr>
        </p:nvSpPr>
        <p:spPr/>
        <p:txBody>
          <a:bodyPr/>
          <a:lstStyle/>
          <a:p>
            <a:r>
              <a:rPr lang="en-US" dirty="0" smtClean="0"/>
              <a:t>6 x 100 free total time = 6:25</a:t>
            </a:r>
          </a:p>
          <a:p>
            <a:r>
              <a:rPr lang="en-US" dirty="0" err="1" smtClean="0"/>
              <a:t>Avg</a:t>
            </a:r>
            <a:r>
              <a:rPr lang="en-US" dirty="0" smtClean="0"/>
              <a:t> per 100 minus rest = 1:00</a:t>
            </a:r>
          </a:p>
          <a:p>
            <a:r>
              <a:rPr lang="en-US" dirty="0" smtClean="0">
                <a:solidFill>
                  <a:srgbClr val="FF0000"/>
                </a:solidFill>
              </a:rPr>
              <a:t>1:00</a:t>
            </a:r>
            <a:r>
              <a:rPr lang="en-US" dirty="0" smtClean="0"/>
              <a:t> is your </a:t>
            </a:r>
            <a:r>
              <a:rPr lang="en-US" dirty="0" smtClean="0">
                <a:solidFill>
                  <a:srgbClr val="0070C0"/>
                </a:solidFill>
              </a:rPr>
              <a:t>cruise 1</a:t>
            </a:r>
            <a:r>
              <a:rPr lang="en-US" dirty="0" smtClean="0"/>
              <a:t> time (overload)</a:t>
            </a:r>
          </a:p>
          <a:p>
            <a:r>
              <a:rPr lang="en-US" dirty="0" smtClean="0">
                <a:solidFill>
                  <a:srgbClr val="FF0000"/>
                </a:solidFill>
              </a:rPr>
              <a:t>1:05</a:t>
            </a:r>
            <a:r>
              <a:rPr lang="en-US" dirty="0" smtClean="0"/>
              <a:t> is your </a:t>
            </a:r>
            <a:r>
              <a:rPr lang="en-US" dirty="0" smtClean="0">
                <a:solidFill>
                  <a:srgbClr val="0070C0"/>
                </a:solidFill>
              </a:rPr>
              <a:t>cruise 2</a:t>
            </a:r>
            <a:r>
              <a:rPr lang="en-US" dirty="0" smtClean="0"/>
              <a:t> time (threshold)</a:t>
            </a:r>
          </a:p>
          <a:p>
            <a:r>
              <a:rPr lang="en-US" dirty="0" smtClean="0">
                <a:solidFill>
                  <a:srgbClr val="FF0000"/>
                </a:solidFill>
              </a:rPr>
              <a:t>1:10</a:t>
            </a:r>
            <a:r>
              <a:rPr lang="en-US" dirty="0" smtClean="0"/>
              <a:t> is your </a:t>
            </a:r>
            <a:r>
              <a:rPr lang="en-US" dirty="0" smtClean="0">
                <a:solidFill>
                  <a:srgbClr val="0070C0"/>
                </a:solidFill>
              </a:rPr>
              <a:t>cruise 3</a:t>
            </a:r>
            <a:r>
              <a:rPr lang="en-US" dirty="0" smtClean="0"/>
              <a:t> time (basic end)</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2183</TotalTime>
  <Words>909</Words>
  <Application>Microsoft Office PowerPoint</Application>
  <PresentationFormat>On-screen Show (4:3)</PresentationFormat>
  <Paragraphs>191</Paragraphs>
  <Slides>27</Slides>
  <Notes>15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29" baseType="lpstr">
      <vt:lpstr>Office Theme</vt:lpstr>
      <vt:lpstr>Document</vt:lpstr>
      <vt:lpstr>CHESTERTON HIGH SCHOOL SWIMMING PROGRAM</vt:lpstr>
      <vt:lpstr>workout design system</vt:lpstr>
      <vt:lpstr>Program design Goal </vt:lpstr>
      <vt:lpstr>PROGRESSIVE IMPROVEMENT</vt:lpstr>
      <vt:lpstr>Improvement examples</vt:lpstr>
      <vt:lpstr>Balanced system design</vt:lpstr>
      <vt:lpstr>Aerobic</vt:lpstr>
      <vt:lpstr>Establish Aerobic Paces</vt:lpstr>
      <vt:lpstr>Determine pace</vt:lpstr>
      <vt:lpstr>Cruise interval test</vt:lpstr>
      <vt:lpstr>Slide 11</vt:lpstr>
      <vt:lpstr>Slide 12</vt:lpstr>
      <vt:lpstr>How often do you test</vt:lpstr>
      <vt:lpstr>Weekly Aerobic PM Plan</vt:lpstr>
      <vt:lpstr>Aerobic plan</vt:lpstr>
      <vt:lpstr>Anaerobic</vt:lpstr>
      <vt:lpstr>Tolerance and Race Pace </vt:lpstr>
      <vt:lpstr>Anaerobic weekly plan</vt:lpstr>
      <vt:lpstr>100 emphasis</vt:lpstr>
      <vt:lpstr>200 emphasis week</vt:lpstr>
      <vt:lpstr>Speed training</vt:lpstr>
      <vt:lpstr>Speed work weekly plan</vt:lpstr>
      <vt:lpstr>Placement of training types</vt:lpstr>
      <vt:lpstr>Slide 24</vt:lpstr>
      <vt:lpstr>Weekly AM plan</vt:lpstr>
      <vt:lpstr>Test sets</vt:lpstr>
      <vt:lpstr>Favorite training sets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CHESTERTON HIGH SCHOOL SWIMMING PROGRAM</dc:title>
  <dc:creator>Kevin</dc:creator>
  <cp:lastModifiedBy>Kevin</cp:lastModifiedBy>
  <cp:revision>232</cp:revision>
  <dcterms:created xsi:type="dcterms:W3CDTF">2013-07-30T23:17:15Z</dcterms:created>
  <dcterms:modified xsi:type="dcterms:W3CDTF">2013-09-07T14:40:25Z</dcterms:modified>
</cp:coreProperties>
</file>